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2" r:id="rId3"/>
    <p:sldId id="266" r:id="rId4"/>
    <p:sldId id="257" r:id="rId5"/>
    <p:sldId id="268" r:id="rId6"/>
    <p:sldId id="270" r:id="rId7"/>
    <p:sldId id="272" r:id="rId8"/>
    <p:sldId id="274" r:id="rId9"/>
    <p:sldId id="259" r:id="rId10"/>
    <p:sldId id="276" r:id="rId11"/>
    <p:sldId id="278" r:id="rId12"/>
    <p:sldId id="260" r:id="rId13"/>
    <p:sldId id="261" r:id="rId14"/>
    <p:sldId id="258" r:id="rId15"/>
    <p:sldId id="264" r:id="rId16"/>
    <p:sldId id="263" r:id="rId17"/>
    <p:sldId id="27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93B49-BF45-4A7E-BCF3-611F61791EBC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F4C3E-536A-4374-A615-5B682BFA75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841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7AE7E7-B508-47BC-A6D5-48CDC4CE1E1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1194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7AE7E7-B508-47BC-A6D5-48CDC4CE1E1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1413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F4C3E-536A-4374-A615-5B682BFA75E8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3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1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6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9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9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5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90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3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61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3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0989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20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420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2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44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B324-DA6A-4CB5-AD40-A30C712F6668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1B6CA9-40A3-4BB0-BCDC-DCC2226B2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5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-literacy.com/financial-concepts/cost-of-goods-sold-cost-of-servic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usiness-literacy.com/financial-concepts/operating-expense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9A498-3BD5-4C93-BDE0-F67219566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661183"/>
            <a:ext cx="7313376" cy="692130"/>
          </a:xfrm>
        </p:spPr>
        <p:txBody>
          <a:bodyPr/>
          <a:lstStyle/>
          <a:p>
            <a:pPr algn="ctr"/>
            <a:r>
              <a:rPr lang="en-US" sz="2000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JAWAHAR VIDYALAYA SENIOR SECONDARY SCHOOL</a:t>
            </a:r>
            <a:br>
              <a:rPr lang="en-US" sz="3600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ASHOK NAGAR,CHENNAI</a:t>
            </a:r>
            <a:endParaRPr lang="en-US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860DC9-68FF-4C79-972B-EDA36B173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1655064"/>
            <a:ext cx="9015983" cy="391644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5800" b="1" dirty="0">
                <a:solidFill>
                  <a:srgbClr val="00206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Financial Literacy course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Class: IX                                 Session 3</a:t>
            </a:r>
          </a:p>
          <a:p>
            <a:pPr algn="ctr"/>
            <a:endParaRPr lang="en-US" sz="39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9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TOPIC:FINANCIAL EXPENSES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8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61D70C-3984-49F6-9D60-17C4094BE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844063"/>
            <a:ext cx="4180170" cy="1758356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“Beware of little expenses. A small leak will sink a great ship.” – </a:t>
            </a:r>
            <a:b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Benjamin Franklin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F0E322-28AB-405A-B9D5-EBC9DD7C823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1861" y="703385"/>
            <a:ext cx="5062304" cy="472674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AA8F0B-C831-4BC6-8D8D-A19871BD553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351693" y="2602419"/>
            <a:ext cx="447352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because, without understanding your expenses, your business operations / household management would remain incomplete. In fact, without incurring expenses, you would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 able to generate revenue from your business."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39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B184B6-BCB6-FBF2-C57B-DBD96353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360" y="365125"/>
            <a:ext cx="6181344" cy="99733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EXPENSES:DEFINITION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9D2DAC-08B8-5109-7328-1A9B9DE42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1444753"/>
            <a:ext cx="8375904" cy="3794760"/>
          </a:xfrm>
        </p:spPr>
        <p:txBody>
          <a:bodyPr/>
          <a:lstStyle/>
          <a:p>
            <a:pPr algn="just"/>
            <a:r>
              <a:rPr lang="en-IN" sz="2000" i="1" dirty="0">
                <a:latin typeface="Aptos Display" panose="020B0004020202020204" pitchFamily="34" charset="0"/>
                <a:cs typeface="Arial" panose="020B0604020202020204" pitchFamily="34" charset="0"/>
              </a:rPr>
              <a:t>Expense is </a:t>
            </a:r>
            <a:r>
              <a:rPr lang="en-IN" sz="2000" b="1" i="1" dirty="0">
                <a:solidFill>
                  <a:srgbClr val="C0000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a type of expenditure that flows through the income statement and is deducted from revenue to arrive at net income</a:t>
            </a:r>
            <a:r>
              <a:rPr lang="en-IN" sz="2000" i="1" dirty="0">
                <a:solidFill>
                  <a:srgbClr val="C0000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IN" sz="2000" i="1" dirty="0">
                <a:latin typeface="Aptos Display" panose="020B0004020202020204" pitchFamily="34" charset="0"/>
              </a:rPr>
              <a:t>An expense is simply </a:t>
            </a:r>
            <a:r>
              <a:rPr lang="en-IN" sz="2000" b="1" i="1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a cost of a business</a:t>
            </a:r>
            <a:r>
              <a:rPr lang="en-IN" sz="2000" i="1" dirty="0">
                <a:latin typeface="Aptos Display" panose="020B0004020202020204" pitchFamily="34" charset="0"/>
              </a:rPr>
              <a:t>.</a:t>
            </a:r>
          </a:p>
          <a:p>
            <a:pPr algn="just"/>
            <a:r>
              <a:rPr lang="en-IN" sz="2000" i="1" dirty="0">
                <a:latin typeface="Aptos Display" panose="020B0004020202020204" pitchFamily="34" charset="0"/>
              </a:rPr>
              <a:t> </a:t>
            </a:r>
            <a:r>
              <a:rPr lang="en-IN" sz="2000" i="1" dirty="0">
                <a:solidFill>
                  <a:schemeClr val="accent2">
                    <a:lumMod val="50000"/>
                  </a:schemeClr>
                </a:solidFill>
                <a:latin typeface="Aptos Display" panose="020B0004020202020204" pitchFamily="34" charset="0"/>
              </a:rPr>
              <a:t>Expenses are subtracted from revenues </a:t>
            </a:r>
            <a:r>
              <a:rPr lang="en-IN" sz="2000" i="1" dirty="0">
                <a:latin typeface="Aptos Display" panose="020B0004020202020204" pitchFamily="34" charset="0"/>
              </a:rPr>
              <a:t>to determine</a:t>
            </a:r>
            <a:r>
              <a:rPr lang="en-IN" sz="2000" i="1" dirty="0">
                <a:solidFill>
                  <a:schemeClr val="accent2">
                    <a:lumMod val="50000"/>
                  </a:schemeClr>
                </a:solidFill>
                <a:latin typeface="Aptos Display" panose="020B0004020202020204" pitchFamily="34" charset="0"/>
              </a:rPr>
              <a:t> profit </a:t>
            </a:r>
            <a:r>
              <a:rPr lang="en-IN" sz="2000" i="1" dirty="0">
                <a:latin typeface="Aptos Display" panose="020B0004020202020204" pitchFamily="34" charset="0"/>
              </a:rPr>
              <a:t>on the income statement.</a:t>
            </a:r>
          </a:p>
          <a:p>
            <a:pPr algn="just"/>
            <a:r>
              <a:rPr lang="en-IN" sz="2000" i="1" dirty="0">
                <a:latin typeface="Aptos Display" panose="020B0004020202020204" pitchFamily="34" charset="0"/>
              </a:rPr>
              <a:t> They often occur monthly and include bills such as </a:t>
            </a:r>
            <a:r>
              <a:rPr lang="en-IN" sz="2000" i="1" dirty="0">
                <a:solidFill>
                  <a:srgbClr val="7030A0"/>
                </a:solidFill>
                <a:latin typeface="Aptos Display" panose="020B0004020202020204" pitchFamily="34" charset="0"/>
              </a:rPr>
              <a:t>rent, mortgage or car payments.</a:t>
            </a:r>
          </a:p>
          <a:p>
            <a:pPr algn="just"/>
            <a:r>
              <a:rPr lang="en-IN" sz="2000" i="1" dirty="0">
                <a:latin typeface="Aptos Display" panose="020B0004020202020204" pitchFamily="34" charset="0"/>
              </a:rPr>
              <a:t> Some include HOA payments, insurance payments and professional association dues can also be due quarterly or annually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726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89C1-F850-4F25-9779-26A571AFA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4016" y="393895"/>
            <a:ext cx="6208775" cy="633047"/>
          </a:xfrm>
        </p:spPr>
        <p:txBody>
          <a:bodyPr/>
          <a:lstStyle/>
          <a:p>
            <a:pPr algn="ctr"/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Expenses:Types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2B6A9-FBE4-4DD0-8B66-E5AD7E4A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1280161"/>
            <a:ext cx="8897112" cy="5317588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3AA776-BFB4-48E8-9FB6-875BDC8323B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7"/>
          <a:stretch/>
        </p:blipFill>
        <p:spPr bwMode="auto">
          <a:xfrm>
            <a:off x="722376" y="1280162"/>
            <a:ext cx="8778240" cy="4901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875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6D421-8305-A170-F50B-F33C352F2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080" y="365126"/>
            <a:ext cx="7333488" cy="74129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lgerian" panose="04020705040A02060702" pitchFamily="82" charset="0"/>
              </a:rPr>
              <a:t>TYPES OF EXPENSES</a:t>
            </a:r>
            <a:endParaRPr lang="en-IN" sz="3200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F20E9-AA32-4163-5171-1BCF446D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344" y="2057399"/>
            <a:ext cx="8275320" cy="36941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1" dirty="0">
                <a:solidFill>
                  <a:srgbClr val="C00000"/>
                </a:solidFill>
                <a:latin typeface="Aptos Display" panose="020B0004020202020204" pitchFamily="34" charset="0"/>
              </a:rPr>
              <a:t>Expenses fall into two basic categories. </a:t>
            </a:r>
          </a:p>
          <a:p>
            <a:pPr marL="457200" indent="-457200">
              <a:buAutoNum type="arabicPeriod"/>
            </a:pPr>
            <a:r>
              <a:rPr lang="en-US" sz="2000" i="1" dirty="0">
                <a:latin typeface="Aptos Display" panose="020B0004020202020204" pitchFamily="34" charset="0"/>
                <a:hlinkClick r:id="rId3"/>
              </a:rPr>
              <a:t>cost of goods sold (COGS) or cost of services (COS)</a:t>
            </a:r>
            <a:r>
              <a:rPr lang="en-US" sz="2000" i="1" dirty="0">
                <a:latin typeface="Aptos Display" panose="020B00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2000" i="1" dirty="0">
                <a:latin typeface="Aptos Display" panose="020B0004020202020204" pitchFamily="34" charset="0"/>
              </a:rPr>
              <a:t> It includes all the costs directly involved in producing a product or delivering a service.</a:t>
            </a:r>
          </a:p>
          <a:p>
            <a:pPr marL="0" indent="0">
              <a:buNone/>
            </a:pPr>
            <a:r>
              <a:rPr lang="en-US" sz="2000" i="1" dirty="0">
                <a:latin typeface="Aptos Display" panose="020B0004020202020204" pitchFamily="34" charset="0"/>
              </a:rPr>
              <a:t>2. The second expense category is </a:t>
            </a:r>
            <a:r>
              <a:rPr lang="en-US" sz="2000" i="1" dirty="0">
                <a:latin typeface="Aptos Display" panose="020B0004020202020204" pitchFamily="34" charset="0"/>
                <a:hlinkClick r:id="rId4"/>
              </a:rPr>
              <a:t>operating expenses</a:t>
            </a:r>
            <a:r>
              <a:rPr lang="en-US" sz="2000" i="1" dirty="0">
                <a:latin typeface="Aptos Display" panose="020B00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i="1" dirty="0">
                <a:latin typeface="Aptos Display" panose="020B0004020202020204" pitchFamily="34" charset="0"/>
              </a:rPr>
              <a:t>It includes the costs that are required to keep the business going day to day.</a:t>
            </a:r>
          </a:p>
          <a:p>
            <a:pPr marL="0" indent="0">
              <a:buNone/>
            </a:pPr>
            <a:r>
              <a:rPr lang="en-US" sz="2000" i="1" dirty="0">
                <a:latin typeface="Aptos Display" panose="020B0004020202020204" pitchFamily="34" charset="0"/>
              </a:rPr>
              <a:t> </a:t>
            </a:r>
            <a:r>
              <a:rPr lang="en-IN" sz="2000" i="1" dirty="0">
                <a:latin typeface="Aptos Display" panose="020B0004020202020204" pitchFamily="34" charset="0"/>
              </a:rPr>
              <a:t>Total expenses for a given period =</a:t>
            </a:r>
            <a:r>
              <a:rPr lang="en-IN" sz="2000" b="1" i="1" dirty="0">
                <a:solidFill>
                  <a:srgbClr val="C00000"/>
                </a:solidFill>
                <a:latin typeface="Aptos Display" panose="020B0004020202020204" pitchFamily="34" charset="0"/>
              </a:rPr>
              <a:t>the sum of all the total gross cash expenditures plus any subsidiary pending</a:t>
            </a:r>
            <a:r>
              <a:rPr lang="en-IN" sz="2000" i="1" dirty="0">
                <a:solidFill>
                  <a:srgbClr val="C00000"/>
                </a:solidFill>
                <a:latin typeface="Aptos Display" panose="020B0004020202020204" pitchFamily="34" charset="0"/>
              </a:rPr>
              <a:t>, </a:t>
            </a:r>
          </a:p>
          <a:p>
            <a:pPr marL="0" indent="0">
              <a:buNone/>
            </a:pPr>
            <a:r>
              <a:rPr lang="en-IN" sz="2000" i="1" dirty="0">
                <a:latin typeface="Aptos Display" panose="020B0004020202020204" pitchFamily="34" charset="0"/>
              </a:rPr>
              <a:t>A company may have considerable total revenues from its income statement</a:t>
            </a:r>
            <a:endParaRPr lang="en-US" sz="2000" i="1" dirty="0">
              <a:latin typeface="Aptos Display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4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508A86-76AD-B1A8-6792-51A9E26C3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9" y="676657"/>
            <a:ext cx="7827264" cy="4809744"/>
          </a:xfrm>
        </p:spPr>
      </p:pic>
    </p:spTree>
    <p:extLst>
      <p:ext uri="{BB962C8B-B14F-4D97-AF65-F5344CB8AC3E}">
        <p14:creationId xmlns:p14="http://schemas.microsoft.com/office/powerpoint/2010/main" val="50411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00CA14-C618-6839-77A6-C044883D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609600"/>
            <a:ext cx="5221224" cy="6248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00B0F0"/>
                </a:solidFill>
                <a:latin typeface="Algerian" panose="04020705040A02060702" pitchFamily="82" charset="0"/>
              </a:rPr>
              <a:t>FIXED EXPENSES</a:t>
            </a:r>
            <a:endParaRPr lang="en-IN" sz="3600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D9D52-C09D-AFB9-E770-98304A153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856" y="1499616"/>
            <a:ext cx="8140146" cy="454174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latin typeface="Aptos Display" panose="020B0004020202020204" pitchFamily="34" charset="0"/>
              </a:rPr>
              <a:t>Fixed expenses are steady costs that stay the same no matter how much a business sells or produces. </a:t>
            </a:r>
          </a:p>
          <a:p>
            <a:pPr marL="0" indent="0">
              <a:buNone/>
            </a:pPr>
            <a:r>
              <a:rPr lang="en-US" dirty="0">
                <a:latin typeface="Aptos Display" panose="020B0004020202020204" pitchFamily="34" charset="0"/>
              </a:rPr>
              <a:t>They’re like the backbone of a budget, always there whether business is booming or slow.</a:t>
            </a:r>
            <a:endParaRPr lang="en-IN" b="1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  <a:latin typeface="Aptos Display" panose="020B0004020202020204" pitchFamily="34" charset="0"/>
              </a:rPr>
              <a:t>Example of Fixed Expenses</a:t>
            </a:r>
            <a:endParaRPr lang="en-US" i="1" dirty="0">
              <a:solidFill>
                <a:srgbClr val="FF0000"/>
              </a:solidFill>
              <a:latin typeface="Aptos Display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ptos Display" panose="020B0004020202020204" pitchFamily="34" charset="0"/>
              </a:rPr>
              <a:t>​​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Rent: </a:t>
            </a:r>
            <a:r>
              <a:rPr lang="en-US" dirty="0">
                <a:latin typeface="Aptos Display" panose="020B0004020202020204" pitchFamily="34" charset="0"/>
              </a:rPr>
              <a:t>Monthly payments for leasing office space, retail space, or a manufacturing facility.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Salaries and Wages: </a:t>
            </a:r>
            <a:r>
              <a:rPr lang="en-US" dirty="0">
                <a:latin typeface="Aptos Display" panose="020B0004020202020204" pitchFamily="34" charset="0"/>
              </a:rPr>
              <a:t>Regular payments to employees, including base salaries and fixed wages for contracted workers.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Insurance Premiums: </a:t>
            </a:r>
            <a:r>
              <a:rPr lang="en-US" dirty="0">
                <a:latin typeface="Aptos Display" panose="020B0004020202020204" pitchFamily="34" charset="0"/>
              </a:rPr>
              <a:t>Regular payments for various types of insurance coverage, such as property insurance, liability insurance, or health insurance for employees.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Loan Payments</a:t>
            </a:r>
            <a:r>
              <a:rPr lang="en-US" dirty="0">
                <a:latin typeface="Aptos Display" panose="020B0004020202020204" pitchFamily="34" charset="0"/>
              </a:rPr>
              <a:t>: Monthly installments for business loans, including mortgages, equipment loans, and business lines of credit.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Depreciation: </a:t>
            </a:r>
            <a:r>
              <a:rPr lang="en-US" dirty="0">
                <a:latin typeface="Aptos Display" panose="020B0004020202020204" pitchFamily="34" charset="0"/>
              </a:rPr>
              <a:t>The gradual decrease in the value of assets such as buildings, machinery, or vehicles over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ptos Display" panose="020B0004020202020204" pitchFamily="34" charset="0"/>
              </a:rPr>
              <a:t>Utilities</a:t>
            </a:r>
            <a:r>
              <a:rPr lang="en-US" dirty="0">
                <a:latin typeface="Aptos Display" panose="020B0004020202020204" pitchFamily="34" charset="0"/>
              </a:rPr>
              <a:t>: Regular expenses for essential services like electricity, water, gas, and internet.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ptos Display" panose="020B0004020202020204" pitchFamily="34" charset="0"/>
              </a:rPr>
              <a:t>Lease Payments: </a:t>
            </a:r>
            <a:r>
              <a:rPr lang="en-US" dirty="0">
                <a:latin typeface="Aptos Display" panose="020B0004020202020204" pitchFamily="34" charset="0"/>
              </a:rPr>
              <a:t>Payments for leasing equipment, vehicles, or other assets under lease </a:t>
            </a:r>
            <a:r>
              <a:rPr lang="en-US" dirty="0"/>
              <a:t>agreements.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654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56CB43-F16D-6B2E-8F0A-26FB5B9D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096" y="246253"/>
            <a:ext cx="7635240" cy="713867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rgbClr val="00B0F0"/>
                </a:solidFill>
              </a:rPr>
            </a:br>
            <a:r>
              <a:rPr lang="en-US" sz="4000" b="1" dirty="0">
                <a:solidFill>
                  <a:srgbClr val="00B0F0"/>
                </a:solidFill>
                <a:latin typeface="Algerian" panose="04020705040A02060702" pitchFamily="82" charset="0"/>
              </a:rPr>
              <a:t>VARIABLE EXPENSES</a:t>
            </a:r>
            <a:br>
              <a:rPr lang="en-US" b="1" dirty="0"/>
            </a:b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A50E65-E864-E98C-050E-FD59A359B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488"/>
            <a:ext cx="9723120" cy="4558475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ptos Display" panose="020B0004020202020204" pitchFamily="34" charset="0"/>
              </a:rPr>
              <a:t>A variable expense is an expense that changes based on how much a company</a:t>
            </a:r>
          </a:p>
          <a:p>
            <a:pPr marL="0" indent="0">
              <a:buNone/>
            </a:pPr>
            <a:r>
              <a:rPr lang="en-US" sz="2400" dirty="0">
                <a:latin typeface="Aptos Display" panose="020B0004020202020204" pitchFamily="34" charset="0"/>
              </a:rPr>
              <a:t>        produces or sells.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ptos Display" panose="020B0004020202020204" pitchFamily="34" charset="0"/>
              </a:rPr>
              <a:t>When production or sales increase, these costs also increase. Conversely, when </a:t>
            </a:r>
          </a:p>
          <a:p>
            <a:pPr marL="0" indent="0">
              <a:buNone/>
            </a:pPr>
            <a:r>
              <a:rPr lang="en-US" sz="2200" dirty="0">
                <a:latin typeface="Aptos Display" panose="020B0004020202020204" pitchFamily="34" charset="0"/>
              </a:rPr>
              <a:t>         production</a:t>
            </a:r>
            <a:r>
              <a:rPr lang="en-US" sz="2400" dirty="0">
                <a:latin typeface="Aptos Display" panose="020B0004020202020204" pitchFamily="34" charset="0"/>
              </a:rPr>
              <a:t> or sales decrease, variable expenses also decrease.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ptos Display" panose="020B0004020202020204" pitchFamily="34" charset="0"/>
              </a:rPr>
              <a:t>They’re like the flexible part of a budget that fluctuates with business activity. 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C00000"/>
                </a:solidFill>
                <a:latin typeface="Aptos Display" panose="020B0004020202020204" pitchFamily="34" charset="0"/>
              </a:rPr>
              <a:t>Identifying the Four Expense Types: Examples of Variable Expenses</a:t>
            </a:r>
            <a:endParaRPr lang="en-US" sz="2400" i="1" dirty="0">
              <a:solidFill>
                <a:srgbClr val="C00000"/>
              </a:solidFill>
              <a:latin typeface="Aptos Display" panose="020B00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Raw materials</a:t>
            </a:r>
            <a:r>
              <a:rPr lang="en-US" sz="2400" dirty="0">
                <a:latin typeface="Aptos Display" panose="020B0004020202020204" pitchFamily="34" charset="0"/>
              </a:rPr>
              <a:t>: The components needed to make a product.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Labor: </a:t>
            </a:r>
            <a:r>
              <a:rPr lang="en-US" sz="2400" dirty="0">
                <a:latin typeface="Aptos Display" panose="020B0004020202020204" pitchFamily="34" charset="0"/>
              </a:rPr>
              <a:t>Wages paid to workers involved in producing, packaging, or selling the product.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Utilities: </a:t>
            </a:r>
            <a:r>
              <a:rPr lang="en-US" sz="2400" dirty="0">
                <a:latin typeface="Aptos Display" panose="020B0004020202020204" pitchFamily="34" charset="0"/>
              </a:rPr>
              <a:t>Costs for essential services like electricity, water, and gas.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Commission: </a:t>
            </a:r>
            <a:r>
              <a:rPr lang="en-US" sz="2400" dirty="0">
                <a:latin typeface="Aptos Display" panose="020B0004020202020204" pitchFamily="34" charset="0"/>
              </a:rPr>
              <a:t>Payments to salespeople based on the number of products sold.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Distribution costs: </a:t>
            </a:r>
            <a:r>
              <a:rPr lang="en-US" sz="2400" dirty="0">
                <a:latin typeface="Aptos Display" panose="020B0004020202020204" pitchFamily="34" charset="0"/>
              </a:rPr>
              <a:t>Expenses related to shipping and delivering the product to customers.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Packaging materials</a:t>
            </a:r>
            <a:r>
              <a:rPr lang="en-US" sz="2400" dirty="0">
                <a:latin typeface="Aptos Display" panose="020B0004020202020204" pitchFamily="34" charset="0"/>
              </a:rPr>
              <a:t>: Materials used to package the product, such as boxes or labels.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</a:rPr>
              <a:t>Marketing expenses</a:t>
            </a:r>
            <a:r>
              <a:rPr lang="en-US" sz="2400" dirty="0">
                <a:latin typeface="Aptos Display" panose="020B0004020202020204" pitchFamily="34" charset="0"/>
              </a:rPr>
              <a:t>: Costs associated with advertising and promoting the product.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947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26184A4-2C1B-4FE5-94ED-08D906E84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72735"/>
              </p:ext>
            </p:extLst>
          </p:nvPr>
        </p:nvGraphicFramePr>
        <p:xfrm>
          <a:off x="928469" y="379828"/>
          <a:ext cx="8412479" cy="5874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8918">
                  <a:extLst>
                    <a:ext uri="{9D8B030D-6E8A-4147-A177-3AD203B41FA5}">
                      <a16:colId xmlns:a16="http://schemas.microsoft.com/office/drawing/2014/main" val="3144229187"/>
                    </a:ext>
                  </a:extLst>
                </a:gridCol>
                <a:gridCol w="4333561">
                  <a:extLst>
                    <a:ext uri="{9D8B030D-6E8A-4147-A177-3AD203B41FA5}">
                      <a16:colId xmlns:a16="http://schemas.microsoft.com/office/drawing/2014/main" val="346032055"/>
                    </a:ext>
                  </a:extLst>
                </a:gridCol>
              </a:tblGrid>
              <a:tr h="68525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40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Expenses</a:t>
                      </a:r>
                      <a:endParaRPr lang="en-US" sz="4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46464"/>
                  </a:ext>
                </a:extLst>
              </a:tr>
              <a:tr h="456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 Expenses</a:t>
                      </a:r>
                      <a:endParaRPr lang="en-US" sz="2400" b="1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Expenses</a:t>
                      </a:r>
                      <a:endParaRPr lang="en-US" sz="2400" b="1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4667139"/>
                  </a:ext>
                </a:extLst>
              </a:tr>
              <a:tr h="44295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 expenses do not change regardless of your spending habits or income fluctuations.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 or mortgage payments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Loan payments (student loans, car loans, etc.)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Insurance premiums (health, car, home)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Subscriptions (e.g., Netflix, gym memberships)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expenses fluctuate based on usage or consumption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Utility bills (electricity, water, gas)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Groceries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 (fuel, public transit)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Entertainment (e.g., dining out, movies)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Medical expenses (if not covered by insurance)</a:t>
                      </a: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8105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82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1834-0F60-3A31-DCEA-82838A39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365125"/>
            <a:ext cx="7644384" cy="110705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OPERATING EXPENSES</a:t>
            </a:r>
            <a:endParaRPr lang="en-IN" sz="3600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60A3F-6A79-5F84-5F67-CCD6C093D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632"/>
            <a:ext cx="10515600" cy="45493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  </a:t>
            </a:r>
            <a:r>
              <a:rPr lang="en-US" sz="2600" dirty="0">
                <a:latin typeface="Aptos Display" panose="020B0004020202020204" pitchFamily="34" charset="0"/>
              </a:rPr>
              <a:t>The bills a company has to pay to keep its doors open and its wheels turning. They cover all the regular costs of doing business.</a:t>
            </a:r>
          </a:p>
          <a:p>
            <a:pPr marL="0" indent="0">
              <a:buNone/>
            </a:pPr>
            <a:r>
              <a:rPr lang="en-US" sz="2600" dirty="0">
                <a:latin typeface="Aptos Display" panose="020B0004020202020204" pitchFamily="34" charset="0"/>
              </a:rPr>
              <a:t>  Operating expenses are the essential costs of doing business day in and day out.</a:t>
            </a:r>
          </a:p>
          <a:p>
            <a:pPr marL="0" indent="0">
              <a:buNone/>
            </a:pPr>
            <a:r>
              <a:rPr lang="en-US" sz="2600" b="1" i="1" dirty="0">
                <a:solidFill>
                  <a:srgbClr val="C00000"/>
                </a:solidFill>
                <a:latin typeface="Aptos Display" panose="020B0004020202020204" pitchFamily="34" charset="0"/>
              </a:rPr>
              <a:t>Examples of Operating Expenses</a:t>
            </a:r>
            <a:endParaRPr lang="en-US" sz="2600" i="1" dirty="0">
              <a:solidFill>
                <a:srgbClr val="C00000"/>
              </a:solidFill>
              <a:latin typeface="Aptos Display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Salaries and Wages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Rent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Utilities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Office Supplies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Insurance Premiums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Marketing and Advertising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Maintenance and Repairs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Travel Expenses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ptos Display" panose="020B0004020202020204" pitchFamily="34" charset="0"/>
              </a:rPr>
              <a:t>Professional Fees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670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D1BF-9AC3-85D6-C03D-F20BDF09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592" y="609600"/>
            <a:ext cx="6565392" cy="67970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Algerian" panose="04020705040A02060702" pitchFamily="82" charset="0"/>
              </a:rPr>
              <a:t>NON-OPERATING EXPENSES</a:t>
            </a:r>
            <a:endParaRPr lang="en-IN" sz="3200" b="1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AC73E-3252-4BEE-E129-AD31E8E18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760"/>
            <a:ext cx="8596668" cy="453260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Aptos Display" panose="020B0004020202020204" pitchFamily="34" charset="0"/>
              </a:rPr>
              <a:t>Non-operating expenses are costs a business incurs that aren’t directly related to its main operations. </a:t>
            </a:r>
          </a:p>
          <a:p>
            <a:r>
              <a:rPr lang="en-US" sz="2000" dirty="0">
                <a:latin typeface="Aptos Display" panose="020B0004020202020204" pitchFamily="34" charset="0"/>
              </a:rPr>
              <a:t>These expenses can include one-time costs, like writing off old inventory or gains from selling assets that aren’t part of the core business.</a:t>
            </a:r>
          </a:p>
          <a:p>
            <a:pPr marL="0" indent="0">
              <a:buNone/>
            </a:pPr>
            <a:r>
              <a:rPr lang="en-US" sz="2000" b="1" i="1" dirty="0">
                <a:solidFill>
                  <a:srgbClr val="C00000"/>
                </a:solidFill>
                <a:latin typeface="Aptos Display" panose="020B0004020202020204" pitchFamily="34" charset="0"/>
              </a:rPr>
              <a:t>Examples of Non-Operating Expenses</a:t>
            </a:r>
            <a:endParaRPr lang="en-US" sz="2000" i="1" dirty="0">
              <a:solidFill>
                <a:srgbClr val="C00000"/>
              </a:solidFill>
              <a:latin typeface="Aptos Display" panose="020B00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Write-offs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Restructuring costs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Legal settlements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Interest expense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Foreign exchange losses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Impairment charges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Aptos Display" panose="020B0004020202020204" pitchFamily="34" charset="0"/>
              </a:rPr>
              <a:t>Gain or loss on asset disposal</a:t>
            </a:r>
          </a:p>
          <a:p>
            <a:endParaRPr lang="en-IN" sz="20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8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4C10FA-14E9-466A-9B26-67E4C697A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750960"/>
              </p:ext>
            </p:extLst>
          </p:nvPr>
        </p:nvGraphicFramePr>
        <p:xfrm>
          <a:off x="970670" y="407962"/>
          <a:ext cx="8285872" cy="6259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7530">
                  <a:extLst>
                    <a:ext uri="{9D8B030D-6E8A-4147-A177-3AD203B41FA5}">
                      <a16:colId xmlns:a16="http://schemas.microsoft.com/office/drawing/2014/main" val="1548712940"/>
                    </a:ext>
                  </a:extLst>
                </a:gridCol>
                <a:gridCol w="4268342">
                  <a:extLst>
                    <a:ext uri="{9D8B030D-6E8A-4147-A177-3AD203B41FA5}">
                      <a16:colId xmlns:a16="http://schemas.microsoft.com/office/drawing/2014/main" val="145915669"/>
                    </a:ext>
                  </a:extLst>
                </a:gridCol>
              </a:tblGrid>
              <a:tr h="77781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3600" spc="-3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Expenses</a:t>
                      </a:r>
                      <a:endParaRPr lang="en-US" sz="36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999" marR="6299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95904"/>
                  </a:ext>
                </a:extLst>
              </a:tr>
              <a:tr h="533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2400" spc="-3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Operating Expenses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999" marR="629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2400" b="1" spc="-3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Non-operating Expenses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999" marR="62999" marT="0" marB="0"/>
                </a:tc>
                <a:extLst>
                  <a:ext uri="{0D108BD9-81ED-4DB2-BD59-A6C34878D82A}">
                    <a16:rowId xmlns:a16="http://schemas.microsoft.com/office/drawing/2014/main" val="1895198458"/>
                  </a:ext>
                </a:extLst>
              </a:tr>
              <a:tr h="47519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 that are incurred in the day-to-day operations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18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Payroll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Insurance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and development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Equipment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Utilities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 expenses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999" marR="6299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 that are incurred through activities that are not necessarily associated with the firm's core operations.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(e.g.)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payments on debt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Restructuring costs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 write-offs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Payments to settle lawsuits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Losses from investments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Losses on sale or write-off of assets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Currency fluctuations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8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Disasters </a:t>
                      </a:r>
                      <a:endParaRPr lang="en-US" sz="1800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999" marR="62999" marT="0" marB="0"/>
                </a:tc>
                <a:extLst>
                  <a:ext uri="{0D108BD9-81ED-4DB2-BD59-A6C34878D82A}">
                    <a16:rowId xmlns:a16="http://schemas.microsoft.com/office/drawing/2014/main" val="1940759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6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1420F87-29C7-4555-83AB-F21F898CD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030837"/>
              </p:ext>
            </p:extLst>
          </p:nvPr>
        </p:nvGraphicFramePr>
        <p:xfrm>
          <a:off x="815925" y="365761"/>
          <a:ext cx="8525023" cy="5599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488">
                  <a:extLst>
                    <a:ext uri="{9D8B030D-6E8A-4147-A177-3AD203B41FA5}">
                      <a16:colId xmlns:a16="http://schemas.microsoft.com/office/drawing/2014/main" val="3653238327"/>
                    </a:ext>
                  </a:extLst>
                </a:gridCol>
                <a:gridCol w="4391535">
                  <a:extLst>
                    <a:ext uri="{9D8B030D-6E8A-4147-A177-3AD203B41FA5}">
                      <a16:colId xmlns:a16="http://schemas.microsoft.com/office/drawing/2014/main" val="378244916"/>
                    </a:ext>
                  </a:extLst>
                </a:gridCol>
              </a:tblGrid>
              <a:tr h="73390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4400" spc="-3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Expenses</a:t>
                      </a:r>
                      <a:endParaRPr lang="en-US" sz="4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21512"/>
                  </a:ext>
                </a:extLst>
              </a:tr>
              <a:tr h="6376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spc="5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Discretionary Expenses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5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Non-Discretionary Expenses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949870"/>
                  </a:ext>
                </a:extLst>
              </a:tr>
              <a:tr h="4227912">
                <a:tc>
                  <a:txBody>
                    <a:bodyPr/>
                    <a:lstStyle/>
                    <a:p>
                      <a:pPr marL="22860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Money spent towards wants and desires.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Eating out at restaurants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 and vacations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Luxury goods or services (designer clothing, gadgets)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Hobbies and leisure activities (e.g., golfing, spa visits)</a:t>
                      </a:r>
                    </a:p>
                    <a:p>
                      <a:pPr marL="22860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spc="-3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Money spent towards needs and responsibilities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 healthcare (e.g., insurance premiums, doctor visits)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 (rent or mortgage)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and water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 (e.g., gas, car maintenance)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Childcare or education costs</a:t>
                      </a:r>
                      <a:endParaRPr lang="en-US" sz="2000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4839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385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0637-6D75-4CAB-B486-651E08090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0008" y="0"/>
            <a:ext cx="5696712" cy="1055077"/>
          </a:xfrm>
        </p:spPr>
        <p:txBody>
          <a:bodyPr/>
          <a:lstStyle/>
          <a:p>
            <a:pPr algn="ctr"/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 vs. Expenditure</a:t>
            </a:r>
            <a:b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8C230-44FB-4DDE-84B0-D5D917558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265" y="1055077"/>
            <a:ext cx="8651630" cy="503623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3FA31-9CAB-4BF2-8F68-EE650D279874}"/>
              </a:ext>
            </a:extLst>
          </p:cNvPr>
          <p:cNvPicPr/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264" y="1435607"/>
            <a:ext cx="8147304" cy="492298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22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FAA3A-0AA9-42BC-B777-4DD2CDCF3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074" y="182881"/>
            <a:ext cx="3854548" cy="844061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TERMS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6BD40-79FD-4998-8C4A-6266117E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167618"/>
            <a:ext cx="8663613" cy="5183945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Estimated summary of income (money in) and expenses (money out) for a specific period of time (such as a week, month or year).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Money that flows into your household (money in).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Money you spend (money out).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Savings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put aside money so that you can use it in the future.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Deficit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The money that is needed to cover expenses when expenses are greater than income. This is the amount that will either need to be pulled from savings or taken as a loan.</a:t>
            </a: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Surplus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The money remaining when income is greater than expenses.</a:t>
            </a:r>
          </a:p>
        </p:txBody>
      </p:sp>
    </p:spTree>
    <p:extLst>
      <p:ext uri="{BB962C8B-B14F-4D97-AF65-F5344CB8AC3E}">
        <p14:creationId xmlns:p14="http://schemas.microsoft.com/office/powerpoint/2010/main" val="3816749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253E47-3954-4289-80C2-6F4DD80B1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37701"/>
              </p:ext>
            </p:extLst>
          </p:nvPr>
        </p:nvGraphicFramePr>
        <p:xfrm>
          <a:off x="1111348" y="858129"/>
          <a:ext cx="7287064" cy="5208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8048">
                  <a:extLst>
                    <a:ext uri="{9D8B030D-6E8A-4147-A177-3AD203B41FA5}">
                      <a16:colId xmlns:a16="http://schemas.microsoft.com/office/drawing/2014/main" val="2846674771"/>
                    </a:ext>
                  </a:extLst>
                </a:gridCol>
                <a:gridCol w="2939016">
                  <a:extLst>
                    <a:ext uri="{9D8B030D-6E8A-4147-A177-3AD203B41FA5}">
                      <a16:colId xmlns:a16="http://schemas.microsoft.com/office/drawing/2014/main" val="2169013368"/>
                    </a:ext>
                  </a:extLst>
                </a:gridCol>
              </a:tblGrid>
              <a:tr h="68923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Outlining expected income and planned spending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609601"/>
                  </a:ext>
                </a:extLst>
              </a:tr>
              <a:tr h="5178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 of expenditure</a:t>
                      </a:r>
                      <a:endParaRPr lang="en-US" sz="2400" b="1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(Rs.)</a:t>
                      </a:r>
                      <a:endParaRPr lang="en-US" sz="2400" b="1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8905842"/>
                  </a:ext>
                </a:extLst>
              </a:tr>
              <a:tr h="3161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Food (35%)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83517896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 (20%) 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81145339"/>
                  </a:ext>
                </a:extLst>
              </a:tr>
              <a:tr h="43512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Clothing (5%)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17119921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 recreation (5%) 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82430124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Household operations 5%) 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53774072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 (5%) 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33620400"/>
                  </a:ext>
                </a:extLst>
              </a:tr>
              <a:tr h="3161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Education (16%)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9502936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Medical Expenses (3%)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24155841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Savings (8%)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00250691"/>
                  </a:ext>
                </a:extLst>
              </a:tr>
              <a:tr h="3785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50000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31832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185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A4AD45-FBBF-AF0E-14D9-6160F9EB6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50536"/>
          </a:xfrm>
        </p:spPr>
        <p:txBody>
          <a:bodyPr>
            <a:normAutofit/>
          </a:bodyPr>
          <a:lstStyle/>
          <a:p>
            <a:pPr algn="ctr"/>
            <a:br>
              <a:rPr lang="en-US" sz="6000" b="1" dirty="0">
                <a:solidFill>
                  <a:srgbClr val="002060"/>
                </a:solidFill>
              </a:rPr>
            </a:b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b="1" dirty="0">
                <a:solidFill>
                  <a:srgbClr val="002060"/>
                </a:solidFill>
              </a:rPr>
              <a:t>THANK YOU</a:t>
            </a:r>
            <a:endParaRPr lang="en-IN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941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1249</Words>
  <Application>Microsoft Office PowerPoint</Application>
  <PresentationFormat>Widescreen</PresentationFormat>
  <Paragraphs>163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Algerian</vt:lpstr>
      <vt:lpstr>Aptos Display</vt:lpstr>
      <vt:lpstr>Arial</vt:lpstr>
      <vt:lpstr>Calibri</vt:lpstr>
      <vt:lpstr>Symbol</vt:lpstr>
      <vt:lpstr>Trebuchet MS</vt:lpstr>
      <vt:lpstr>Wingdings</vt:lpstr>
      <vt:lpstr>Wingdings 3</vt:lpstr>
      <vt:lpstr>Facet</vt:lpstr>
      <vt:lpstr>JAWAHAR VIDYALAYA SENIOR SECONDARY SCHOOL ASHOK NAGAR,CHENNAI</vt:lpstr>
      <vt:lpstr>“Beware of little expenses. A small leak will sink a great ship.” –               Benjamin Franklin </vt:lpstr>
      <vt:lpstr>EXPENSES:DEFINITION</vt:lpstr>
      <vt:lpstr>      Expenses:Types</vt:lpstr>
      <vt:lpstr>TYPES OF EXPENSES</vt:lpstr>
      <vt:lpstr>PowerPoint Presentation</vt:lpstr>
      <vt:lpstr>FIXED EXPENSES</vt:lpstr>
      <vt:lpstr> VARIABLE EXPENSES </vt:lpstr>
      <vt:lpstr>PowerPoint Presentation</vt:lpstr>
      <vt:lpstr>OPERATING EXPENSES</vt:lpstr>
      <vt:lpstr>NON-OPERATING EXPENSES</vt:lpstr>
      <vt:lpstr>PowerPoint Presentation</vt:lpstr>
      <vt:lpstr>PowerPoint Presentation</vt:lpstr>
      <vt:lpstr>      Expense vs. Expenditure </vt:lpstr>
      <vt:lpstr>KEY TERMS</vt:lpstr>
      <vt:lpstr>PowerPoint Presentation</vt:lpstr>
      <vt:lpstr>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JAWAHAR VIDYALAYA SENIOR SECONDARY SCHOOL ASHOK NAGAR,CHENNAI</dc:title>
  <dc:creator>user</dc:creator>
  <cp:lastModifiedBy>Rahul Nandeesh Sivasankaran</cp:lastModifiedBy>
  <cp:revision>52</cp:revision>
  <dcterms:created xsi:type="dcterms:W3CDTF">2024-11-22T06:29:41Z</dcterms:created>
  <dcterms:modified xsi:type="dcterms:W3CDTF">2024-11-28T03:03:42Z</dcterms:modified>
</cp:coreProperties>
</file>