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79" r:id="rId2"/>
    <p:sldId id="276" r:id="rId3"/>
    <p:sldId id="267" r:id="rId4"/>
    <p:sldId id="278" r:id="rId5"/>
    <p:sldId id="268" r:id="rId6"/>
    <p:sldId id="270" r:id="rId7"/>
    <p:sldId id="269" r:id="rId8"/>
    <p:sldId id="271" r:id="rId9"/>
    <p:sldId id="273" r:id="rId10"/>
    <p:sldId id="274" r:id="rId11"/>
    <p:sldId id="275" r:id="rId12"/>
    <p:sldId id="280"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28" autoAdjust="0"/>
    <p:restoredTop sz="94660"/>
  </p:normalViewPr>
  <p:slideViewPr>
    <p:cSldViewPr snapToGrid="0">
      <p:cViewPr varScale="1">
        <p:scale>
          <a:sx n="104" d="100"/>
          <a:sy n="104" d="100"/>
        </p:scale>
        <p:origin x="11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596EA5-C8D9-47C2-A7CF-23FEA9CFE952}" type="datetimeFigureOut">
              <a:rPr lang="en-IN" smtClean="0"/>
              <a:t>23-01-2025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037418-9B90-4BA4-9713-F05B4D2FD4F6}" type="slidenum">
              <a:rPr lang="en-IN" smtClean="0"/>
              <a:t>‹#›</a:t>
            </a:fld>
            <a:endParaRPr lang="en-IN"/>
          </a:p>
        </p:txBody>
      </p:sp>
    </p:spTree>
    <p:extLst>
      <p:ext uri="{BB962C8B-B14F-4D97-AF65-F5344CB8AC3E}">
        <p14:creationId xmlns:p14="http://schemas.microsoft.com/office/powerpoint/2010/main" val="3476613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A7037418-9B90-4BA4-9713-F05B4D2FD4F6}" type="slidenum">
              <a:rPr lang="en-IN" smtClean="0"/>
              <a:t>3</a:t>
            </a:fld>
            <a:endParaRPr lang="en-IN"/>
          </a:p>
        </p:txBody>
      </p:sp>
    </p:spTree>
    <p:extLst>
      <p:ext uri="{BB962C8B-B14F-4D97-AF65-F5344CB8AC3E}">
        <p14:creationId xmlns:p14="http://schemas.microsoft.com/office/powerpoint/2010/main" val="2934870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C8B2EE-044C-49E0-9CFF-855B7F1699CB}" type="datetimeFigureOut">
              <a:rPr lang="en-IN" smtClean="0"/>
              <a:t>21-01-2025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45FB388-66F9-4A94-9974-C29FCB6C8FFA}" type="slidenum">
              <a:rPr lang="en-IN" smtClean="0"/>
              <a:t>‹#›</a:t>
            </a:fld>
            <a:endParaRPr lang="en-IN"/>
          </a:p>
        </p:txBody>
      </p:sp>
    </p:spTree>
    <p:extLst>
      <p:ext uri="{BB962C8B-B14F-4D97-AF65-F5344CB8AC3E}">
        <p14:creationId xmlns:p14="http://schemas.microsoft.com/office/powerpoint/2010/main" val="1816502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C8B2EE-044C-49E0-9CFF-855B7F1699CB}" type="datetimeFigureOut">
              <a:rPr lang="en-IN" smtClean="0"/>
              <a:t>21-01-2025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45FB388-66F9-4A94-9974-C29FCB6C8FFA}" type="slidenum">
              <a:rPr lang="en-IN" smtClean="0"/>
              <a:t>‹#›</a:t>
            </a:fld>
            <a:endParaRPr lang="en-IN"/>
          </a:p>
        </p:txBody>
      </p:sp>
    </p:spTree>
    <p:extLst>
      <p:ext uri="{BB962C8B-B14F-4D97-AF65-F5344CB8AC3E}">
        <p14:creationId xmlns:p14="http://schemas.microsoft.com/office/powerpoint/2010/main" val="3673388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C8B2EE-044C-49E0-9CFF-855B7F1699CB}" type="datetimeFigureOut">
              <a:rPr lang="en-IN" smtClean="0"/>
              <a:t>21-01-2025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45FB388-66F9-4A94-9974-C29FCB6C8FFA}" type="slidenum">
              <a:rPr lang="en-IN" smtClean="0"/>
              <a:t>‹#›</a:t>
            </a:fld>
            <a:endParaRPr lang="en-IN"/>
          </a:p>
        </p:txBody>
      </p:sp>
    </p:spTree>
    <p:extLst>
      <p:ext uri="{BB962C8B-B14F-4D97-AF65-F5344CB8AC3E}">
        <p14:creationId xmlns:p14="http://schemas.microsoft.com/office/powerpoint/2010/main" val="2234255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C8B2EE-044C-49E0-9CFF-855B7F1699CB}" type="datetimeFigureOut">
              <a:rPr lang="en-IN" smtClean="0"/>
              <a:t>21-01-2025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45FB388-66F9-4A94-9974-C29FCB6C8FFA}" type="slidenum">
              <a:rPr lang="en-IN" smtClean="0"/>
              <a:t>‹#›</a:t>
            </a:fld>
            <a:endParaRPr lang="en-IN"/>
          </a:p>
        </p:txBody>
      </p:sp>
    </p:spTree>
    <p:extLst>
      <p:ext uri="{BB962C8B-B14F-4D97-AF65-F5344CB8AC3E}">
        <p14:creationId xmlns:p14="http://schemas.microsoft.com/office/powerpoint/2010/main" val="3251659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C8B2EE-044C-49E0-9CFF-855B7F1699CB}" type="datetimeFigureOut">
              <a:rPr lang="en-IN" smtClean="0"/>
              <a:t>21-01-2025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45FB388-66F9-4A94-9974-C29FCB6C8FFA}" type="slidenum">
              <a:rPr lang="en-IN" smtClean="0"/>
              <a:t>‹#›</a:t>
            </a:fld>
            <a:endParaRPr lang="en-IN"/>
          </a:p>
        </p:txBody>
      </p:sp>
    </p:spTree>
    <p:extLst>
      <p:ext uri="{BB962C8B-B14F-4D97-AF65-F5344CB8AC3E}">
        <p14:creationId xmlns:p14="http://schemas.microsoft.com/office/powerpoint/2010/main" val="1085891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C8B2EE-044C-49E0-9CFF-855B7F1699CB}" type="datetimeFigureOut">
              <a:rPr lang="en-IN" smtClean="0"/>
              <a:t>21-01-2025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45FB388-66F9-4A94-9974-C29FCB6C8FFA}" type="slidenum">
              <a:rPr lang="en-IN" smtClean="0"/>
              <a:t>‹#›</a:t>
            </a:fld>
            <a:endParaRPr lang="en-IN"/>
          </a:p>
        </p:txBody>
      </p:sp>
    </p:spTree>
    <p:extLst>
      <p:ext uri="{BB962C8B-B14F-4D97-AF65-F5344CB8AC3E}">
        <p14:creationId xmlns:p14="http://schemas.microsoft.com/office/powerpoint/2010/main" val="3788864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C8B2EE-044C-49E0-9CFF-855B7F1699CB}" type="datetimeFigureOut">
              <a:rPr lang="en-IN" smtClean="0"/>
              <a:t>21-01-2025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45FB388-66F9-4A94-9974-C29FCB6C8FFA}" type="slidenum">
              <a:rPr lang="en-IN" smtClean="0"/>
              <a:t>‹#›</a:t>
            </a:fld>
            <a:endParaRPr lang="en-IN"/>
          </a:p>
        </p:txBody>
      </p:sp>
    </p:spTree>
    <p:extLst>
      <p:ext uri="{BB962C8B-B14F-4D97-AF65-F5344CB8AC3E}">
        <p14:creationId xmlns:p14="http://schemas.microsoft.com/office/powerpoint/2010/main" val="2049288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C8B2EE-044C-49E0-9CFF-855B7F1699CB}" type="datetimeFigureOut">
              <a:rPr lang="en-IN" smtClean="0"/>
              <a:t>21-01-2025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45FB388-66F9-4A94-9974-C29FCB6C8FFA}" type="slidenum">
              <a:rPr lang="en-IN" smtClean="0"/>
              <a:t>‹#›</a:t>
            </a:fld>
            <a:endParaRPr lang="en-IN"/>
          </a:p>
        </p:txBody>
      </p:sp>
    </p:spTree>
    <p:extLst>
      <p:ext uri="{BB962C8B-B14F-4D97-AF65-F5344CB8AC3E}">
        <p14:creationId xmlns:p14="http://schemas.microsoft.com/office/powerpoint/2010/main" val="697984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C8B2EE-044C-49E0-9CFF-855B7F1699CB}" type="datetimeFigureOut">
              <a:rPr lang="en-IN" smtClean="0"/>
              <a:t>21-01-2025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45FB388-66F9-4A94-9974-C29FCB6C8FFA}" type="slidenum">
              <a:rPr lang="en-IN" smtClean="0"/>
              <a:t>‹#›</a:t>
            </a:fld>
            <a:endParaRPr lang="en-IN"/>
          </a:p>
        </p:txBody>
      </p:sp>
    </p:spTree>
    <p:extLst>
      <p:ext uri="{BB962C8B-B14F-4D97-AF65-F5344CB8AC3E}">
        <p14:creationId xmlns:p14="http://schemas.microsoft.com/office/powerpoint/2010/main" val="779831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C8B2EE-044C-49E0-9CFF-855B7F1699CB}" type="datetimeFigureOut">
              <a:rPr lang="en-IN" smtClean="0"/>
              <a:t>21-01-2025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45FB388-66F9-4A94-9974-C29FCB6C8FFA}" type="slidenum">
              <a:rPr lang="en-IN" smtClean="0"/>
              <a:t>‹#›</a:t>
            </a:fld>
            <a:endParaRPr lang="en-IN"/>
          </a:p>
        </p:txBody>
      </p:sp>
    </p:spTree>
    <p:extLst>
      <p:ext uri="{BB962C8B-B14F-4D97-AF65-F5344CB8AC3E}">
        <p14:creationId xmlns:p14="http://schemas.microsoft.com/office/powerpoint/2010/main" val="4268756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C8B2EE-044C-49E0-9CFF-855B7F1699CB}" type="datetimeFigureOut">
              <a:rPr lang="en-IN" smtClean="0"/>
              <a:t>21-01-2025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45FB388-66F9-4A94-9974-C29FCB6C8FFA}"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200825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C8B2EE-044C-49E0-9CFF-855B7F1699CB}" type="datetimeFigureOut">
              <a:rPr lang="en-IN" smtClean="0"/>
              <a:t>21-01-2025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45FB388-66F9-4A94-9974-C29FCB6C8FFA}" type="slidenum">
              <a:rPr lang="en-IN" smtClean="0"/>
              <a:t>‹#›</a:t>
            </a:fld>
            <a:endParaRPr lang="en-IN"/>
          </a:p>
        </p:txBody>
      </p:sp>
    </p:spTree>
    <p:extLst>
      <p:ext uri="{BB962C8B-B14F-4D97-AF65-F5344CB8AC3E}">
        <p14:creationId xmlns:p14="http://schemas.microsoft.com/office/powerpoint/2010/main" val="14312025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C8B2EE-044C-49E0-9CFF-855B7F1699CB}" type="datetimeFigureOut">
              <a:rPr lang="en-IN" smtClean="0"/>
              <a:t>21-01-2025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45FB388-66F9-4A94-9974-C29FCB6C8FFA}"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116057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C8B2EE-044C-49E0-9CFF-855B7F1699CB}" type="datetimeFigureOut">
              <a:rPr lang="en-IN" smtClean="0"/>
              <a:t>21-01-2025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45FB388-66F9-4A94-9974-C29FCB6C8FFA}" type="slidenum">
              <a:rPr lang="en-IN" smtClean="0"/>
              <a:t>‹#›</a:t>
            </a:fld>
            <a:endParaRPr lang="en-IN"/>
          </a:p>
        </p:txBody>
      </p:sp>
    </p:spTree>
    <p:extLst>
      <p:ext uri="{BB962C8B-B14F-4D97-AF65-F5344CB8AC3E}">
        <p14:creationId xmlns:p14="http://schemas.microsoft.com/office/powerpoint/2010/main" val="1169388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C8B2EE-044C-49E0-9CFF-855B7F1699CB}" type="datetimeFigureOut">
              <a:rPr lang="en-IN" smtClean="0"/>
              <a:t>21-01-2025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45FB388-66F9-4A94-9974-C29FCB6C8FFA}" type="slidenum">
              <a:rPr lang="en-IN" smtClean="0"/>
              <a:t>‹#›</a:t>
            </a:fld>
            <a:endParaRPr lang="en-IN"/>
          </a:p>
        </p:txBody>
      </p:sp>
    </p:spTree>
    <p:extLst>
      <p:ext uri="{BB962C8B-B14F-4D97-AF65-F5344CB8AC3E}">
        <p14:creationId xmlns:p14="http://schemas.microsoft.com/office/powerpoint/2010/main" val="6008737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C8B2EE-044C-49E0-9CFF-855B7F1699CB}" type="datetimeFigureOut">
              <a:rPr lang="en-IN" smtClean="0"/>
              <a:t>21-01-2025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45FB388-66F9-4A94-9974-C29FCB6C8FFA}" type="slidenum">
              <a:rPr lang="en-IN" smtClean="0"/>
              <a:t>‹#›</a:t>
            </a:fld>
            <a:endParaRPr lang="en-IN"/>
          </a:p>
        </p:txBody>
      </p:sp>
    </p:spTree>
    <p:extLst>
      <p:ext uri="{BB962C8B-B14F-4D97-AF65-F5344CB8AC3E}">
        <p14:creationId xmlns:p14="http://schemas.microsoft.com/office/powerpoint/2010/main" val="3573101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4C8B2EE-044C-49E0-9CFF-855B7F1699CB}" type="datetimeFigureOut">
              <a:rPr lang="en-IN" smtClean="0"/>
              <a:t>21-01-2025</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45FB388-66F9-4A94-9974-C29FCB6C8FFA}" type="slidenum">
              <a:rPr lang="en-IN" smtClean="0"/>
              <a:t>‹#›</a:t>
            </a:fld>
            <a:endParaRPr lang="en-IN"/>
          </a:p>
        </p:txBody>
      </p:sp>
    </p:spTree>
    <p:extLst>
      <p:ext uri="{BB962C8B-B14F-4D97-AF65-F5344CB8AC3E}">
        <p14:creationId xmlns:p14="http://schemas.microsoft.com/office/powerpoint/2010/main" val="26322310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India" TargetMode="External"/><Relationship Id="rId2" Type="http://schemas.openxmlformats.org/officeDocument/2006/relationships/hyperlink" Target="https://en.wikipedia.org/wiki/Central_bank" TargetMode="External"/><Relationship Id="rId1" Type="http://schemas.openxmlformats.org/officeDocument/2006/relationships/slideLayout" Target="../slideLayouts/slideLayout2.xml"/><Relationship Id="rId6" Type="http://schemas.openxmlformats.org/officeDocument/2006/relationships/hyperlink" Target="https://en.wikipedia.org/wiki/Government_of_India" TargetMode="External"/><Relationship Id="rId5" Type="http://schemas.openxmlformats.org/officeDocument/2006/relationships/hyperlink" Target="https://en.wikipedia.org/wiki/Ministry_of_Finance_(India)" TargetMode="External"/><Relationship Id="rId4" Type="http://schemas.openxmlformats.org/officeDocument/2006/relationships/hyperlink" Target="https://en.wikipedia.org/wiki/Indian_rupe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07AA0-CD4D-F5B6-73C6-72EA1A7FE123}"/>
              </a:ext>
            </a:extLst>
          </p:cNvPr>
          <p:cNvSpPr>
            <a:spLocks noGrp="1"/>
          </p:cNvSpPr>
          <p:nvPr>
            <p:ph type="title"/>
          </p:nvPr>
        </p:nvSpPr>
        <p:spPr>
          <a:xfrm>
            <a:off x="838200" y="365125"/>
            <a:ext cx="10515600" cy="869315"/>
          </a:xfrm>
        </p:spPr>
        <p:txBody>
          <a:bodyPr>
            <a:normAutofit/>
          </a:bodyPr>
          <a:lstStyle/>
          <a:p>
            <a:pPr algn="ctr"/>
            <a:r>
              <a:rPr lang="en-US" sz="2000" b="1" dirty="0"/>
              <a:t>JAWAHARVIDYALA SNIOR SECONDARY SCHOOL</a:t>
            </a:r>
            <a:br>
              <a:rPr lang="en-US" sz="2000" b="1" dirty="0"/>
            </a:br>
            <a:r>
              <a:rPr lang="en-US" sz="2000" b="1" dirty="0"/>
              <a:t>ASHOK NAGAR, CHENNAI</a:t>
            </a:r>
            <a:endParaRPr lang="en-IN" sz="2000" b="1" dirty="0"/>
          </a:p>
        </p:txBody>
      </p:sp>
      <p:sp>
        <p:nvSpPr>
          <p:cNvPr id="3" name="Content Placeholder 2">
            <a:extLst>
              <a:ext uri="{FF2B5EF4-FFF2-40B4-BE49-F238E27FC236}">
                <a16:creationId xmlns:a16="http://schemas.microsoft.com/office/drawing/2014/main" id="{4131FC29-638B-B187-B5FE-3E2E04182E95}"/>
              </a:ext>
            </a:extLst>
          </p:cNvPr>
          <p:cNvSpPr>
            <a:spLocks noGrp="1"/>
          </p:cNvSpPr>
          <p:nvPr>
            <p:ph idx="1"/>
          </p:nvPr>
        </p:nvSpPr>
        <p:spPr>
          <a:xfrm>
            <a:off x="838200" y="1472184"/>
            <a:ext cx="10515600" cy="4704779"/>
          </a:xfrm>
        </p:spPr>
        <p:txBody>
          <a:bodyPr>
            <a:normAutofit/>
          </a:bodyPr>
          <a:lstStyle/>
          <a:p>
            <a:pPr marL="0" indent="0" algn="ctr">
              <a:buNone/>
            </a:pPr>
            <a:r>
              <a:rPr lang="en-US" b="1" dirty="0">
                <a:solidFill>
                  <a:srgbClr val="0070C0"/>
                </a:solidFill>
              </a:rPr>
              <a:t>FINANCIAL LITERACY COURSE</a:t>
            </a:r>
          </a:p>
          <a:p>
            <a:pPr marL="0" indent="0" algn="ctr">
              <a:buNone/>
            </a:pPr>
            <a:endParaRPr lang="en-US" b="1" dirty="0">
              <a:solidFill>
                <a:srgbClr val="0070C0"/>
              </a:solidFill>
            </a:endParaRPr>
          </a:p>
          <a:p>
            <a:pPr marL="0" indent="0" algn="ctr">
              <a:buNone/>
            </a:pPr>
            <a:r>
              <a:rPr lang="en-US" sz="6000" b="1" dirty="0">
                <a:solidFill>
                  <a:schemeClr val="accent1">
                    <a:lumMod val="50000"/>
                  </a:schemeClr>
                </a:solidFill>
              </a:rPr>
              <a:t>BANKING</a:t>
            </a:r>
          </a:p>
          <a:p>
            <a:pPr marL="0" indent="0" algn="ctr">
              <a:buNone/>
            </a:pPr>
            <a:r>
              <a:rPr lang="en-US" sz="3800" b="1" i="1" dirty="0">
                <a:solidFill>
                  <a:srgbClr val="7030A0"/>
                </a:solidFill>
                <a:effectLst/>
                <a:highlight>
                  <a:srgbClr val="00FFFF"/>
                </a:highlight>
                <a:latin typeface="Aptos Narrow" panose="020B0004020202020204" pitchFamily="34" charset="0"/>
              </a:rPr>
              <a:t>Borrowing, Accepting, Negotiating, and Keeping</a:t>
            </a:r>
            <a:endParaRPr lang="en-US" sz="3800" b="1" dirty="0">
              <a:solidFill>
                <a:schemeClr val="accent1">
                  <a:lumMod val="50000"/>
                </a:schemeClr>
              </a:solidFill>
            </a:endParaRPr>
          </a:p>
          <a:p>
            <a:pPr marL="0" indent="0" algn="ctr">
              <a:buNone/>
            </a:pPr>
            <a:endParaRPr lang="en-US" sz="6000" b="1" dirty="0">
              <a:solidFill>
                <a:schemeClr val="accent1">
                  <a:lumMod val="50000"/>
                </a:schemeClr>
              </a:solidFill>
            </a:endParaRPr>
          </a:p>
          <a:p>
            <a:pPr marL="0" indent="0">
              <a:buNone/>
            </a:pPr>
            <a:r>
              <a:rPr lang="en-US" sz="1600" b="1" dirty="0">
                <a:solidFill>
                  <a:schemeClr val="accent1">
                    <a:lumMod val="50000"/>
                  </a:schemeClr>
                </a:solidFill>
              </a:rPr>
              <a:t>                                   CLASS:IX                         SESSION:5                                         Date:</a:t>
            </a:r>
            <a:endParaRPr lang="en-IN" sz="1600" b="1" dirty="0">
              <a:solidFill>
                <a:schemeClr val="accent1">
                  <a:lumMod val="50000"/>
                </a:schemeClr>
              </a:solidFill>
            </a:endParaRPr>
          </a:p>
        </p:txBody>
      </p:sp>
    </p:spTree>
    <p:extLst>
      <p:ext uri="{BB962C8B-B14F-4D97-AF65-F5344CB8AC3E}">
        <p14:creationId xmlns:p14="http://schemas.microsoft.com/office/powerpoint/2010/main" val="275105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66F93-07A6-9295-3CFA-A5EA8CD89AF3}"/>
              </a:ext>
            </a:extLst>
          </p:cNvPr>
          <p:cNvSpPr>
            <a:spLocks noGrp="1"/>
          </p:cNvSpPr>
          <p:nvPr>
            <p:ph type="title"/>
          </p:nvPr>
        </p:nvSpPr>
        <p:spPr>
          <a:xfrm>
            <a:off x="838200" y="365125"/>
            <a:ext cx="10515600" cy="960755"/>
          </a:xfrm>
        </p:spPr>
        <p:txBody>
          <a:bodyPr>
            <a:normAutofit fontScale="90000"/>
          </a:bodyPr>
          <a:lstStyle/>
          <a:p>
            <a:pPr algn="ctr"/>
            <a:r>
              <a:rPr lang="en-US" sz="3200" dirty="0">
                <a:solidFill>
                  <a:srgbClr val="0070C0"/>
                </a:solidFill>
                <a:latin typeface="Algerian" panose="04020705040A02060702" pitchFamily="82" charset="0"/>
              </a:rPr>
              <a:t>BANKING: ORIGIN AND DEFINITION</a:t>
            </a:r>
            <a:br>
              <a:rPr lang="en-US" sz="3200" dirty="0">
                <a:solidFill>
                  <a:srgbClr val="0070C0"/>
                </a:solidFill>
                <a:latin typeface="Algerian" panose="04020705040A02060702" pitchFamily="82" charset="0"/>
              </a:rPr>
            </a:br>
            <a:endParaRPr lang="en-IN" sz="3200" dirty="0">
              <a:solidFill>
                <a:srgbClr val="0070C0"/>
              </a:solidFill>
              <a:latin typeface="Algerian" panose="04020705040A02060702" pitchFamily="82" charset="0"/>
            </a:endParaRPr>
          </a:p>
        </p:txBody>
      </p:sp>
      <p:sp>
        <p:nvSpPr>
          <p:cNvPr id="3" name="Content Placeholder 2">
            <a:extLst>
              <a:ext uri="{FF2B5EF4-FFF2-40B4-BE49-F238E27FC236}">
                <a16:creationId xmlns:a16="http://schemas.microsoft.com/office/drawing/2014/main" id="{F2FEF0B6-16B3-E217-39B7-4F20F4730F33}"/>
              </a:ext>
            </a:extLst>
          </p:cNvPr>
          <p:cNvSpPr>
            <a:spLocks noGrp="1"/>
          </p:cNvSpPr>
          <p:nvPr>
            <p:ph idx="1"/>
          </p:nvPr>
        </p:nvSpPr>
        <p:spPr>
          <a:xfrm>
            <a:off x="838200" y="1554480"/>
            <a:ext cx="10515600" cy="4622483"/>
          </a:xfrm>
        </p:spPr>
        <p:txBody>
          <a:bodyPr>
            <a:normAutofit/>
          </a:bodyPr>
          <a:lstStyle/>
          <a:p>
            <a:pPr marL="0" indent="0">
              <a:buNone/>
            </a:pPr>
            <a:r>
              <a:rPr lang="en-US" sz="2800" dirty="0">
                <a:solidFill>
                  <a:srgbClr val="00B0F0"/>
                </a:solidFill>
                <a:effectLst/>
                <a:latin typeface="Aptos Narrow" panose="020B0004020202020204" pitchFamily="34" charset="0"/>
              </a:rPr>
              <a:t> </a:t>
            </a:r>
            <a:r>
              <a:rPr lang="en-US" sz="1600" b="1" dirty="0">
                <a:solidFill>
                  <a:srgbClr val="002060"/>
                </a:solidFill>
                <a:latin typeface="Aptos Narrow" panose="020B0004020202020204" pitchFamily="34" charset="0"/>
              </a:rPr>
              <a:t>FINANCIAL SERVICES:</a:t>
            </a:r>
          </a:p>
          <a:p>
            <a:pPr marL="0" indent="0">
              <a:buNone/>
            </a:pPr>
            <a:r>
              <a:rPr lang="en-US" sz="1600" dirty="0">
                <a:latin typeface="Aptos Narrow" panose="020B0004020202020204" pitchFamily="34" charset="0"/>
              </a:rPr>
              <a:t> </a:t>
            </a:r>
            <a:r>
              <a:rPr lang="en-US" sz="1600" b="0" dirty="0">
                <a:effectLst/>
                <a:latin typeface="Aptos Narrow" panose="020B0004020202020204" pitchFamily="34" charset="0"/>
              </a:rPr>
              <a:t> To assist a person with selling, borrowing or purchasing securities, allowing payments and settlements and lending and investing. They are Banking  services, </a:t>
            </a:r>
            <a:r>
              <a:rPr lang="en-US" sz="1600" dirty="0">
                <a:latin typeface="Aptos Narrow" panose="020B0004020202020204" pitchFamily="34" charset="0"/>
              </a:rPr>
              <a:t>Insurance Services, </a:t>
            </a:r>
            <a:r>
              <a:rPr lang="en-US" sz="1600" b="0" dirty="0">
                <a:effectLst/>
                <a:latin typeface="Aptos Narrow" panose="020B0004020202020204" pitchFamily="34" charset="0"/>
              </a:rPr>
              <a:t>Investment Services and </a:t>
            </a:r>
            <a:r>
              <a:rPr lang="en-US" sz="1600" dirty="0">
                <a:latin typeface="Aptos Narrow" panose="020B0004020202020204" pitchFamily="34" charset="0"/>
              </a:rPr>
              <a:t>Foreign exchange services</a:t>
            </a:r>
            <a:endParaRPr lang="en-US" sz="1600" b="0" dirty="0">
              <a:effectLst/>
              <a:latin typeface="Aptos Narrow" panose="020B0004020202020204" pitchFamily="34" charset="0"/>
            </a:endParaRPr>
          </a:p>
          <a:p>
            <a:pPr marL="0" indent="0">
              <a:buNone/>
            </a:pPr>
            <a:r>
              <a:rPr lang="en-US" sz="1600" b="1" dirty="0">
                <a:solidFill>
                  <a:srgbClr val="002060"/>
                </a:solidFill>
                <a:latin typeface="Aptos Narrow" panose="020B0004020202020204" pitchFamily="34" charset="0"/>
              </a:rPr>
              <a:t>ORIGIN OF BANKING</a:t>
            </a:r>
          </a:p>
          <a:p>
            <a:r>
              <a:rPr lang="en-US" sz="1600" dirty="0">
                <a:latin typeface="Aptos Narrow" panose="020B0004020202020204" pitchFamily="34" charset="0"/>
              </a:rPr>
              <a:t> In ancient human history, banking is said to have started in the temples and palaces of Babylonia even before 2000 BC.</a:t>
            </a:r>
          </a:p>
          <a:p>
            <a:r>
              <a:rPr lang="en-US" sz="1600" dirty="0">
                <a:latin typeface="Aptos Narrow" panose="020B0004020202020204" pitchFamily="34" charset="0"/>
              </a:rPr>
              <a:t> Ancient Greeks too developed a system of transferring money in the form of book entries</a:t>
            </a:r>
          </a:p>
          <a:p>
            <a:r>
              <a:rPr lang="en-US" sz="1600" dirty="0">
                <a:latin typeface="Aptos Narrow" panose="020B0004020202020204" pitchFamily="34" charset="0"/>
              </a:rPr>
              <a:t>. Banking in India started in a major way in the form of the Imperial Bank of India in 1921.</a:t>
            </a:r>
          </a:p>
          <a:p>
            <a:r>
              <a:rPr lang="en-US" sz="1600" dirty="0">
                <a:latin typeface="Aptos Narrow" panose="020B0004020202020204" pitchFamily="34" charset="0"/>
              </a:rPr>
              <a:t> This was later renamed as the State Bank of India (SBI) in 1955</a:t>
            </a:r>
            <a:r>
              <a:rPr lang="en-US" sz="1900" dirty="0">
                <a:latin typeface="Aptos Narrow" panose="020B0004020202020204" pitchFamily="34" charset="0"/>
              </a:rPr>
              <a:t>.</a:t>
            </a:r>
          </a:p>
          <a:p>
            <a:endParaRPr lang="en-IN" dirty="0"/>
          </a:p>
        </p:txBody>
      </p:sp>
      <p:pic>
        <p:nvPicPr>
          <p:cNvPr id="5" name="Picture 4">
            <a:extLst>
              <a:ext uri="{FF2B5EF4-FFF2-40B4-BE49-F238E27FC236}">
                <a16:creationId xmlns:a16="http://schemas.microsoft.com/office/drawing/2014/main" id="{63530448-68A9-EDB0-5161-2E40BB5D60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366" y="4736592"/>
            <a:ext cx="2779776" cy="1756283"/>
          </a:xfrm>
          <a:prstGeom prst="rect">
            <a:avLst/>
          </a:prstGeom>
        </p:spPr>
      </p:pic>
      <p:pic>
        <p:nvPicPr>
          <p:cNvPr id="8194" name="Picture 2" descr="ATM Machine at best price in New Delhi by Armina Consultancy ...">
            <a:extLst>
              <a:ext uri="{FF2B5EF4-FFF2-40B4-BE49-F238E27FC236}">
                <a16:creationId xmlns:a16="http://schemas.microsoft.com/office/drawing/2014/main" id="{2EEB643D-0F39-756B-DA46-1D4F804251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3447" y="4909883"/>
            <a:ext cx="1457325"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200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4D891-B1D0-78A9-011F-93D80B463445}"/>
              </a:ext>
            </a:extLst>
          </p:cNvPr>
          <p:cNvSpPr>
            <a:spLocks noGrp="1"/>
          </p:cNvSpPr>
          <p:nvPr>
            <p:ph type="title"/>
          </p:nvPr>
        </p:nvSpPr>
        <p:spPr>
          <a:xfrm>
            <a:off x="838200" y="365125"/>
            <a:ext cx="9777984" cy="713867"/>
          </a:xfrm>
        </p:spPr>
        <p:txBody>
          <a:bodyPr>
            <a:normAutofit/>
          </a:bodyPr>
          <a:lstStyle/>
          <a:p>
            <a:pPr algn="ctr"/>
            <a:r>
              <a:rPr lang="en-US" sz="3200" dirty="0">
                <a:solidFill>
                  <a:srgbClr val="0070C0"/>
                </a:solidFill>
                <a:latin typeface="Algerian" panose="04020705040A02060702" pitchFamily="82" charset="0"/>
              </a:rPr>
              <a:t>Banking……</a:t>
            </a:r>
            <a:endParaRPr lang="en-IN" sz="3200" dirty="0">
              <a:solidFill>
                <a:srgbClr val="0070C0"/>
              </a:solidFill>
              <a:latin typeface="Algerian" panose="04020705040A02060702" pitchFamily="82" charset="0"/>
            </a:endParaRPr>
          </a:p>
        </p:txBody>
      </p:sp>
      <p:sp>
        <p:nvSpPr>
          <p:cNvPr id="3" name="Content Placeholder 2">
            <a:extLst>
              <a:ext uri="{FF2B5EF4-FFF2-40B4-BE49-F238E27FC236}">
                <a16:creationId xmlns:a16="http://schemas.microsoft.com/office/drawing/2014/main" id="{A67BBC53-2799-1785-B601-D7EF6DA5834C}"/>
              </a:ext>
            </a:extLst>
          </p:cNvPr>
          <p:cNvSpPr>
            <a:spLocks noGrp="1"/>
          </p:cNvSpPr>
          <p:nvPr>
            <p:ph idx="1"/>
          </p:nvPr>
        </p:nvSpPr>
        <p:spPr>
          <a:xfrm>
            <a:off x="838200" y="1207008"/>
            <a:ext cx="10515600" cy="5285867"/>
          </a:xfrm>
        </p:spPr>
        <p:txBody>
          <a:bodyPr>
            <a:normAutofit fontScale="25000" lnSpcReduction="20000"/>
          </a:bodyPr>
          <a:lstStyle/>
          <a:p>
            <a:pPr marL="0" indent="0" algn="just">
              <a:buNone/>
            </a:pPr>
            <a:br>
              <a:rPr lang="en-US" sz="2900" dirty="0">
                <a:effectLst/>
                <a:latin typeface="Aptos Narrow" panose="020B0004020202020204" pitchFamily="34" charset="0"/>
              </a:rPr>
            </a:br>
            <a:br>
              <a:rPr lang="en-US" sz="6400" dirty="0">
                <a:effectLst/>
                <a:latin typeface="Aptos Narrow" panose="020B0004020202020204" pitchFamily="34" charset="0"/>
              </a:rPr>
            </a:br>
            <a:r>
              <a:rPr lang="en-US" sz="6400" dirty="0">
                <a:effectLst/>
                <a:latin typeface="Aptos Narrow" panose="020B0004020202020204" pitchFamily="34" charset="0"/>
              </a:rPr>
              <a:t>       The central practice of banking consists of </a:t>
            </a:r>
            <a:r>
              <a:rPr lang="en-US" sz="6400" b="1" dirty="0">
                <a:solidFill>
                  <a:srgbClr val="7030A0"/>
                </a:solidFill>
                <a:effectLst/>
                <a:latin typeface="Aptos Narrow" panose="020B0004020202020204" pitchFamily="34" charset="0"/>
              </a:rPr>
              <a:t>borrowing and lending</a:t>
            </a:r>
            <a:r>
              <a:rPr lang="en-US" sz="6400" dirty="0">
                <a:effectLst/>
                <a:latin typeface="Aptos Narrow" panose="020B0004020202020204" pitchFamily="34" charset="0"/>
              </a:rPr>
              <a:t>. </a:t>
            </a:r>
          </a:p>
          <a:p>
            <a:pPr indent="457200">
              <a:lnSpc>
                <a:spcPct val="220000"/>
              </a:lnSpc>
            </a:pPr>
            <a:r>
              <a:rPr lang="en-US" sz="6600" dirty="0">
                <a:effectLst/>
                <a:latin typeface="Aptos Narrow" panose="020B0004020202020204" pitchFamily="34" charset="0"/>
              </a:rPr>
              <a:t>Banks are </a:t>
            </a:r>
            <a:r>
              <a:rPr lang="en-US" sz="6600" b="1" i="1" dirty="0">
                <a:solidFill>
                  <a:srgbClr val="7030A0"/>
                </a:solidFill>
                <a:effectLst/>
                <a:latin typeface="Aptos Narrow" panose="020B0004020202020204" pitchFamily="34" charset="0"/>
              </a:rPr>
              <a:t>a convenient and safe way </a:t>
            </a:r>
            <a:r>
              <a:rPr lang="en-US" sz="6600" b="1" i="1" dirty="0">
                <a:effectLst/>
                <a:latin typeface="Aptos Narrow" panose="020B0004020202020204" pitchFamily="34" charset="0"/>
              </a:rPr>
              <a:t>to store excess cash and grow your money</a:t>
            </a:r>
            <a:r>
              <a:rPr lang="en-US" sz="6600" dirty="0">
                <a:effectLst/>
                <a:latin typeface="Aptos Narrow" panose="020B0004020202020204" pitchFamily="34" charset="0"/>
              </a:rPr>
              <a:t>. </a:t>
            </a:r>
          </a:p>
          <a:p>
            <a:pPr indent="457200">
              <a:lnSpc>
                <a:spcPct val="220000"/>
              </a:lnSpc>
            </a:pPr>
            <a:r>
              <a:rPr lang="en-IN" sz="6600" b="1" i="1" dirty="0">
                <a:latin typeface="Aptos Narrow" panose="020B0004020202020204" pitchFamily="34" charset="0"/>
              </a:rPr>
              <a:t>To create </a:t>
            </a:r>
            <a:r>
              <a:rPr lang="en-IN" sz="6600" b="1" i="1" dirty="0">
                <a:solidFill>
                  <a:srgbClr val="7030A0"/>
                </a:solidFill>
                <a:latin typeface="Aptos Narrow" panose="020B0004020202020204" pitchFamily="34" charset="0"/>
              </a:rPr>
              <a:t>financial awareness </a:t>
            </a:r>
            <a:r>
              <a:rPr lang="en-IN" sz="6600" b="1" i="1" dirty="0">
                <a:latin typeface="Aptos Narrow" panose="020B0004020202020204" pitchFamily="34" charset="0"/>
              </a:rPr>
              <a:t>on various financial products including deposit, loan, insurance, </a:t>
            </a:r>
          </a:p>
          <a:p>
            <a:pPr indent="0">
              <a:lnSpc>
                <a:spcPct val="220000"/>
              </a:lnSpc>
              <a:buNone/>
            </a:pPr>
            <a:r>
              <a:rPr lang="en-IN" sz="6600" b="1" i="1" dirty="0">
                <a:latin typeface="Aptos Narrow" panose="020B0004020202020204" pitchFamily="34" charset="0"/>
              </a:rPr>
              <a:t>          and digital products </a:t>
            </a:r>
            <a:r>
              <a:rPr lang="en-IN" sz="6600" dirty="0">
                <a:latin typeface="Aptos Narrow" panose="020B0004020202020204" pitchFamily="34" charset="0"/>
              </a:rPr>
              <a:t> </a:t>
            </a:r>
          </a:p>
          <a:p>
            <a:pPr indent="457200">
              <a:lnSpc>
                <a:spcPct val="220000"/>
              </a:lnSpc>
            </a:pPr>
            <a:r>
              <a:rPr lang="en-IN" sz="6600" dirty="0">
                <a:latin typeface="Aptos Narrow" panose="020B0004020202020204" pitchFamily="34" charset="0"/>
              </a:rPr>
              <a:t>To  enable general public to have </a:t>
            </a:r>
            <a:r>
              <a:rPr lang="en-IN" sz="6600" b="1" i="1" dirty="0">
                <a:solidFill>
                  <a:srgbClr val="7030A0"/>
                </a:solidFill>
                <a:latin typeface="Aptos Narrow" panose="020B0004020202020204" pitchFamily="34" charset="0"/>
              </a:rPr>
              <a:t>better financial planning </a:t>
            </a:r>
            <a:r>
              <a:rPr lang="en-IN" sz="6600" dirty="0">
                <a:latin typeface="Aptos Narrow" panose="020B0004020202020204" pitchFamily="34" charset="0"/>
              </a:rPr>
              <a:t>and help them </a:t>
            </a:r>
            <a:r>
              <a:rPr lang="en-IN" sz="6600" b="1" dirty="0">
                <a:solidFill>
                  <a:srgbClr val="7030A0"/>
                </a:solidFill>
                <a:latin typeface="Aptos Narrow" panose="020B0004020202020204" pitchFamily="34" charset="0"/>
              </a:rPr>
              <a:t>inculcate the habit of  </a:t>
            </a:r>
          </a:p>
          <a:p>
            <a:pPr indent="0">
              <a:lnSpc>
                <a:spcPct val="220000"/>
              </a:lnSpc>
              <a:buNone/>
            </a:pPr>
            <a:r>
              <a:rPr lang="en-IN" sz="6600" b="1" dirty="0">
                <a:solidFill>
                  <a:srgbClr val="7030A0"/>
                </a:solidFill>
                <a:latin typeface="Aptos Narrow" panose="020B0004020202020204" pitchFamily="34" charset="0"/>
              </a:rPr>
              <a:t>           financial prudence</a:t>
            </a:r>
            <a:r>
              <a:rPr lang="en-IN" sz="6600" dirty="0">
                <a:latin typeface="Aptos Narrow" panose="020B0004020202020204" pitchFamily="34" charset="0"/>
              </a:rPr>
              <a:t>.</a:t>
            </a:r>
          </a:p>
          <a:p>
            <a:pPr indent="457200" algn="just">
              <a:lnSpc>
                <a:spcPct val="220000"/>
              </a:lnSpc>
            </a:pPr>
            <a:r>
              <a:rPr lang="en-US" sz="6400" dirty="0">
                <a:effectLst/>
                <a:latin typeface="Aptos Narrow" panose="020B0004020202020204" pitchFamily="34" charset="0"/>
              </a:rPr>
              <a:t>The Indian banking system </a:t>
            </a:r>
            <a:r>
              <a:rPr lang="en-US" sz="6400" b="1" dirty="0">
                <a:effectLst/>
                <a:latin typeface="Aptos Narrow" panose="020B0004020202020204" pitchFamily="34" charset="0"/>
              </a:rPr>
              <a:t>provides people with </a:t>
            </a:r>
            <a:r>
              <a:rPr lang="en-US" sz="6400" b="1" dirty="0">
                <a:solidFill>
                  <a:srgbClr val="7030A0"/>
                </a:solidFill>
                <a:effectLst/>
                <a:latin typeface="Aptos Narrow" panose="020B0004020202020204" pitchFamily="34" charset="0"/>
              </a:rPr>
              <a:t>financial security </a:t>
            </a:r>
            <a:r>
              <a:rPr lang="en-US" sz="6400" b="1" dirty="0">
                <a:effectLst/>
                <a:latin typeface="Aptos Narrow" panose="020B0004020202020204" pitchFamily="34" charset="0"/>
              </a:rPr>
              <a:t>for their funds</a:t>
            </a:r>
            <a:r>
              <a:rPr lang="en-US" sz="6400" dirty="0">
                <a:effectLst/>
                <a:latin typeface="Aptos Narrow" panose="020B0004020202020204" pitchFamily="34" charset="0"/>
              </a:rPr>
              <a:t>. </a:t>
            </a:r>
          </a:p>
          <a:p>
            <a:pPr indent="457200" algn="just">
              <a:lnSpc>
                <a:spcPct val="220000"/>
              </a:lnSpc>
            </a:pPr>
            <a:r>
              <a:rPr lang="en-US" sz="6400" dirty="0">
                <a:effectLst/>
                <a:latin typeface="Aptos Narrow" panose="020B0004020202020204" pitchFamily="34" charset="0"/>
              </a:rPr>
              <a:t>It is done by </a:t>
            </a:r>
            <a:r>
              <a:rPr lang="en-US" sz="6400" b="1" dirty="0">
                <a:solidFill>
                  <a:srgbClr val="7030A0"/>
                </a:solidFill>
                <a:effectLst/>
                <a:latin typeface="Aptos Narrow" panose="020B0004020202020204" pitchFamily="34" charset="0"/>
              </a:rPr>
              <a:t>offering loans at </a:t>
            </a:r>
            <a:r>
              <a:rPr lang="en-US" sz="6400" b="1" dirty="0">
                <a:effectLst/>
                <a:latin typeface="Aptos Narrow" panose="020B0004020202020204" pitchFamily="34" charset="0"/>
              </a:rPr>
              <a:t>competitive rates, paying reliable remittance services</a:t>
            </a:r>
            <a:r>
              <a:rPr lang="en-US" sz="6400" b="1" dirty="0">
                <a:solidFill>
                  <a:srgbClr val="7030A0"/>
                </a:solidFill>
                <a:effectLst/>
                <a:latin typeface="Aptos Narrow" panose="020B0004020202020204" pitchFamily="34" charset="0"/>
              </a:rPr>
              <a:t>, </a:t>
            </a:r>
            <a:r>
              <a:rPr lang="en-US" sz="6400" dirty="0">
                <a:effectLst/>
                <a:latin typeface="Aptos Narrow" panose="020B0004020202020204" pitchFamily="34" charset="0"/>
              </a:rPr>
              <a:t>etc.</a:t>
            </a:r>
          </a:p>
          <a:p>
            <a:pPr marL="0" indent="457200" algn="just">
              <a:lnSpc>
                <a:spcPct val="220000"/>
              </a:lnSpc>
              <a:buNone/>
            </a:pPr>
            <a:endParaRPr lang="en-US" sz="6400" dirty="0">
              <a:latin typeface="Aptos Narrow" panose="020B0004020202020204" pitchFamily="34" charset="0"/>
            </a:endParaRPr>
          </a:p>
          <a:p>
            <a:pPr marL="0" indent="457200" algn="just">
              <a:lnSpc>
                <a:spcPct val="220000"/>
              </a:lnSpc>
              <a:buNone/>
            </a:pPr>
            <a:r>
              <a:rPr lang="en-US" sz="6400" dirty="0">
                <a:latin typeface="Aptos Narrow" panose="020B0004020202020204" pitchFamily="34" charset="0"/>
              </a:rPr>
              <a:t> </a:t>
            </a:r>
            <a:endParaRPr lang="en-US" sz="2900" dirty="0">
              <a:effectLst/>
              <a:latin typeface="Aptos Narrow" panose="020B0004020202020204" pitchFamily="34" charset="0"/>
            </a:endParaRPr>
          </a:p>
          <a:p>
            <a:endParaRPr lang="en-US" dirty="0">
              <a:effectLst/>
            </a:endParaRPr>
          </a:p>
          <a:p>
            <a:endParaRPr lang="en-US" dirty="0">
              <a:effectLst/>
            </a:endParaRPr>
          </a:p>
          <a:p>
            <a:endParaRPr lang="en-IN" dirty="0"/>
          </a:p>
        </p:txBody>
      </p:sp>
    </p:spTree>
    <p:extLst>
      <p:ext uri="{BB962C8B-B14F-4D97-AF65-F5344CB8AC3E}">
        <p14:creationId xmlns:p14="http://schemas.microsoft.com/office/powerpoint/2010/main" val="974410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B480B-935B-6FAE-E11B-0F64559D2B8C}"/>
              </a:ext>
            </a:extLst>
          </p:cNvPr>
          <p:cNvSpPr>
            <a:spLocks noGrp="1"/>
          </p:cNvSpPr>
          <p:nvPr>
            <p:ph type="title"/>
          </p:nvPr>
        </p:nvSpPr>
        <p:spPr>
          <a:xfrm>
            <a:off x="677334" y="609600"/>
            <a:ext cx="8596668" cy="526473"/>
          </a:xfrm>
        </p:spPr>
        <p:txBody>
          <a:bodyPr>
            <a:normAutofit fontScale="90000"/>
          </a:bodyPr>
          <a:lstStyle/>
          <a:p>
            <a:pPr algn="ctr"/>
            <a:r>
              <a:rPr lang="en-US" sz="3200" b="1" dirty="0">
                <a:solidFill>
                  <a:srgbClr val="0070C0"/>
                </a:solidFill>
                <a:latin typeface="Algerian" panose="04020705040A02060702" pitchFamily="82" charset="0"/>
              </a:rPr>
              <a:t>Bank: types</a:t>
            </a:r>
            <a:endParaRPr lang="en-IN" sz="3200" b="1" dirty="0">
              <a:solidFill>
                <a:srgbClr val="0070C0"/>
              </a:solidFill>
              <a:latin typeface="Algerian" panose="04020705040A02060702" pitchFamily="82" charset="0"/>
            </a:endParaRPr>
          </a:p>
        </p:txBody>
      </p:sp>
      <p:sp>
        <p:nvSpPr>
          <p:cNvPr id="3" name="Content Placeholder 2">
            <a:extLst>
              <a:ext uri="{FF2B5EF4-FFF2-40B4-BE49-F238E27FC236}">
                <a16:creationId xmlns:a16="http://schemas.microsoft.com/office/drawing/2014/main" id="{DDEB41E0-B204-6CB7-DB9D-E0CF8EF78B64}"/>
              </a:ext>
            </a:extLst>
          </p:cNvPr>
          <p:cNvSpPr>
            <a:spLocks noGrp="1"/>
          </p:cNvSpPr>
          <p:nvPr>
            <p:ph idx="1"/>
          </p:nvPr>
        </p:nvSpPr>
        <p:spPr>
          <a:xfrm>
            <a:off x="838200" y="1216152"/>
            <a:ext cx="9275618" cy="4960811"/>
          </a:xfrm>
        </p:spPr>
        <p:txBody>
          <a:bodyPr>
            <a:normAutofit/>
          </a:bodyPr>
          <a:lstStyle/>
          <a:p>
            <a:pPr marL="0" indent="0" algn="just">
              <a:buNone/>
            </a:pPr>
            <a:r>
              <a:rPr lang="en-US" sz="1400" dirty="0">
                <a:latin typeface="Aptos Narrow" panose="020B0004020202020204" pitchFamily="34" charset="0"/>
              </a:rPr>
              <a:t>Banks are of different types and can be  categorized on the basis of their ownership and services they offer</a:t>
            </a:r>
          </a:p>
          <a:p>
            <a:pPr marL="0" indent="0" algn="just">
              <a:buNone/>
            </a:pPr>
            <a:r>
              <a:rPr lang="en-US" sz="1400" dirty="0">
                <a:latin typeface="Aptos Narrow" panose="020B0004020202020204" pitchFamily="34" charset="0"/>
              </a:rPr>
              <a:t> </a:t>
            </a:r>
            <a:r>
              <a:rPr lang="en-US" sz="2000" b="1" dirty="0">
                <a:solidFill>
                  <a:srgbClr val="00B050"/>
                </a:solidFill>
                <a:latin typeface="Aptos Narrow" panose="020B0004020202020204" pitchFamily="34" charset="0"/>
              </a:rPr>
              <a:t>Central Bank: </a:t>
            </a:r>
          </a:p>
          <a:p>
            <a:pPr marL="0" indent="0">
              <a:buNone/>
            </a:pPr>
            <a:r>
              <a:rPr lang="en-US" sz="1400" b="1" dirty="0">
                <a:solidFill>
                  <a:srgbClr val="002060"/>
                </a:solidFill>
                <a:latin typeface="Aptos Narrow" panose="020B0004020202020204" pitchFamily="34" charset="0"/>
              </a:rPr>
              <a:t>Reserve Bank of India</a:t>
            </a:r>
            <a:r>
              <a:rPr lang="en-US" sz="1400" dirty="0">
                <a:solidFill>
                  <a:srgbClr val="002060"/>
                </a:solidFill>
                <a:latin typeface="Aptos Narrow" panose="020B0004020202020204" pitchFamily="34" charset="0"/>
              </a:rPr>
              <a:t>, abbreviated as </a:t>
            </a:r>
            <a:r>
              <a:rPr lang="en-US" sz="1400" b="1" dirty="0">
                <a:solidFill>
                  <a:srgbClr val="002060"/>
                </a:solidFill>
                <a:latin typeface="Aptos Narrow" panose="020B0004020202020204" pitchFamily="34" charset="0"/>
              </a:rPr>
              <a:t>RBI</a:t>
            </a:r>
            <a:r>
              <a:rPr lang="en-US" sz="1400" dirty="0">
                <a:solidFill>
                  <a:srgbClr val="002060"/>
                </a:solidFill>
                <a:latin typeface="Aptos Narrow" panose="020B0004020202020204" pitchFamily="34" charset="0"/>
              </a:rPr>
              <a:t>,</a:t>
            </a:r>
          </a:p>
          <a:p>
            <a:pPr marL="0" indent="0">
              <a:buNone/>
            </a:pPr>
            <a:r>
              <a:rPr lang="en-US" sz="1400" dirty="0">
                <a:latin typeface="Aptos Narrow" panose="020B0004020202020204" pitchFamily="34" charset="0"/>
              </a:rPr>
              <a:t>It is the </a:t>
            </a:r>
            <a:r>
              <a:rPr lang="en-US" sz="1400" dirty="0">
                <a:solidFill>
                  <a:schemeClr val="tx1">
                    <a:lumMod val="85000"/>
                    <a:lumOff val="15000"/>
                  </a:schemeClr>
                </a:solidFill>
                <a:latin typeface="Aptos Narrow" panose="020B0004020202020204" pitchFamily="34" charset="0"/>
                <a:hlinkClick r:id="rId2" tooltip="Central bank">
                  <a:extLst>
                    <a:ext uri="{A12FA001-AC4F-418D-AE19-62706E023703}">
                      <ahyp:hlinkClr xmlns:ahyp="http://schemas.microsoft.com/office/drawing/2018/hyperlinkcolor" val="tx"/>
                    </a:ext>
                  </a:extLst>
                </a:hlinkClick>
              </a:rPr>
              <a:t>central bank</a:t>
            </a:r>
            <a:r>
              <a:rPr lang="en-US" sz="1400" dirty="0">
                <a:solidFill>
                  <a:schemeClr val="tx1">
                    <a:lumMod val="85000"/>
                    <a:lumOff val="15000"/>
                  </a:schemeClr>
                </a:solidFill>
                <a:latin typeface="Aptos Narrow" panose="020B0004020202020204" pitchFamily="34" charset="0"/>
              </a:rPr>
              <a:t> of </a:t>
            </a:r>
            <a:r>
              <a:rPr lang="en-US" sz="1400" dirty="0">
                <a:solidFill>
                  <a:schemeClr val="tx1">
                    <a:lumMod val="85000"/>
                    <a:lumOff val="15000"/>
                  </a:schemeClr>
                </a:solidFill>
                <a:latin typeface="Aptos Narrow" panose="020B0004020202020204" pitchFamily="34" charset="0"/>
                <a:hlinkClick r:id="rId3" tooltip="India">
                  <a:extLst>
                    <a:ext uri="{A12FA001-AC4F-418D-AE19-62706E023703}">
                      <ahyp:hlinkClr xmlns:ahyp="http://schemas.microsoft.com/office/drawing/2018/hyperlinkcolor" val="tx"/>
                    </a:ext>
                  </a:extLst>
                </a:hlinkClick>
              </a:rPr>
              <a:t>India</a:t>
            </a:r>
            <a:r>
              <a:rPr lang="en-US" sz="1400" dirty="0">
                <a:latin typeface="Aptos Narrow" panose="020B0004020202020204" pitchFamily="34" charset="0"/>
              </a:rPr>
              <a:t>, and regulatory body responsible for regulation of the Indian banking system and </a:t>
            </a:r>
            <a:r>
              <a:rPr lang="en-US" sz="1400" dirty="0">
                <a:solidFill>
                  <a:srgbClr val="00B050"/>
                </a:solidFill>
                <a:latin typeface="Aptos Narrow" panose="020B0004020202020204" pitchFamily="34" charset="0"/>
                <a:hlinkClick r:id="rId4" tooltip="Indian rupee">
                  <a:extLst>
                    <a:ext uri="{A12FA001-AC4F-418D-AE19-62706E023703}">
                      <ahyp:hlinkClr xmlns:ahyp="http://schemas.microsoft.com/office/drawing/2018/hyperlinkcolor" val="tx"/>
                    </a:ext>
                  </a:extLst>
                </a:hlinkClick>
              </a:rPr>
              <a:t>Indian currency</a:t>
            </a:r>
            <a:r>
              <a:rPr lang="en-US" sz="1400" dirty="0">
                <a:solidFill>
                  <a:srgbClr val="00B050"/>
                </a:solidFill>
                <a:latin typeface="Aptos Narrow" panose="020B0004020202020204" pitchFamily="34" charset="0"/>
              </a:rPr>
              <a:t>.</a:t>
            </a:r>
          </a:p>
          <a:p>
            <a:r>
              <a:rPr lang="en-US" sz="1400" dirty="0">
                <a:latin typeface="Aptos Narrow" panose="020B0004020202020204" pitchFamily="34" charset="0"/>
              </a:rPr>
              <a:t> Owned by the </a:t>
            </a:r>
            <a:r>
              <a:rPr lang="en-US" sz="1400" dirty="0">
                <a:solidFill>
                  <a:srgbClr val="00B050"/>
                </a:solidFill>
                <a:latin typeface="Aptos Narrow" panose="020B0004020202020204" pitchFamily="34" charset="0"/>
                <a:hlinkClick r:id="rId5" tooltip="Ministry of Finance (India)">
                  <a:extLst>
                    <a:ext uri="{A12FA001-AC4F-418D-AE19-62706E023703}">
                      <ahyp:hlinkClr xmlns:ahyp="http://schemas.microsoft.com/office/drawing/2018/hyperlinkcolor" val="tx"/>
                    </a:ext>
                  </a:extLst>
                </a:hlinkClick>
              </a:rPr>
              <a:t>Ministry of Finance</a:t>
            </a:r>
            <a:r>
              <a:rPr lang="en-US" sz="1400" dirty="0">
                <a:solidFill>
                  <a:srgbClr val="00B050"/>
                </a:solidFill>
                <a:latin typeface="Aptos Narrow" panose="020B0004020202020204" pitchFamily="34" charset="0"/>
              </a:rPr>
              <a:t>, </a:t>
            </a:r>
            <a:r>
              <a:rPr lang="en-US" sz="1400" dirty="0">
                <a:solidFill>
                  <a:srgbClr val="00B050"/>
                </a:solidFill>
                <a:latin typeface="Aptos Narrow" panose="020B0004020202020204" pitchFamily="34" charset="0"/>
                <a:hlinkClick r:id="rId6" tooltip="Government of India">
                  <a:extLst>
                    <a:ext uri="{A12FA001-AC4F-418D-AE19-62706E023703}">
                      <ahyp:hlinkClr xmlns:ahyp="http://schemas.microsoft.com/office/drawing/2018/hyperlinkcolor" val="tx"/>
                    </a:ext>
                  </a:extLst>
                </a:hlinkClick>
              </a:rPr>
              <a:t>Government of India</a:t>
            </a:r>
            <a:r>
              <a:rPr lang="en-US" sz="1400" dirty="0">
                <a:latin typeface="Aptos Narrow" panose="020B0004020202020204" pitchFamily="34" charset="0"/>
              </a:rPr>
              <a:t>, it is responsible for the control, issue, and maintenance of the supply of the Indian rupee. I</a:t>
            </a:r>
          </a:p>
          <a:p>
            <a:r>
              <a:rPr lang="en-US" sz="1400" dirty="0">
                <a:latin typeface="Aptos Narrow" panose="020B0004020202020204" pitchFamily="34" charset="0"/>
              </a:rPr>
              <a:t>t also manages the country's main payment systems and works to promote its economic development. </a:t>
            </a:r>
          </a:p>
          <a:p>
            <a:r>
              <a:rPr lang="en-US" sz="1400" dirty="0">
                <a:latin typeface="Aptos Narrow" panose="020B0004020202020204" pitchFamily="34" charset="0"/>
              </a:rPr>
              <a:t>It plays a prominent role </a:t>
            </a:r>
            <a:r>
              <a:rPr lang="en-US" sz="1400" b="1" dirty="0">
                <a:solidFill>
                  <a:srgbClr val="00B050"/>
                </a:solidFill>
                <a:latin typeface="Aptos Narrow" panose="020B0004020202020204" pitchFamily="34" charset="0"/>
              </a:rPr>
              <a:t>as the Central Bank of India </a:t>
            </a:r>
            <a:r>
              <a:rPr lang="en-US" sz="1400" dirty="0">
                <a:latin typeface="Aptos Narrow" panose="020B0004020202020204" pitchFamily="34" charset="0"/>
              </a:rPr>
              <a:t>and has the power to control the monetary situation of the entire country. </a:t>
            </a:r>
          </a:p>
          <a:p>
            <a:r>
              <a:rPr lang="en-US" sz="1400" dirty="0">
                <a:latin typeface="Aptos Narrow" panose="020B0004020202020204" pitchFamily="34" charset="0"/>
              </a:rPr>
              <a:t> Implements monetary policies and Manages foreign exchange reserves</a:t>
            </a:r>
          </a:p>
          <a:p>
            <a:r>
              <a:rPr lang="en-US" sz="1400" dirty="0">
                <a:latin typeface="Aptos Narrow" panose="020B0004020202020204" pitchFamily="34" charset="0"/>
              </a:rPr>
              <a:t>Acts as banker to the government and serves Financial regulation and supervision </a:t>
            </a:r>
          </a:p>
          <a:p>
            <a:pPr marL="0" indent="0" algn="just">
              <a:buNone/>
            </a:pPr>
            <a:r>
              <a:rPr lang="en-US" sz="1600" b="1" dirty="0">
                <a:solidFill>
                  <a:srgbClr val="00B050"/>
                </a:solidFill>
                <a:latin typeface="Aptos Narrow" panose="020B0004020202020204" pitchFamily="34" charset="0"/>
              </a:rPr>
              <a:t>Commercial Banks:</a:t>
            </a:r>
          </a:p>
          <a:p>
            <a:pPr algn="just"/>
            <a:r>
              <a:rPr lang="en-US" sz="1400" b="1" dirty="0">
                <a:solidFill>
                  <a:srgbClr val="00B050"/>
                </a:solidFill>
                <a:latin typeface="Aptos Narrow" panose="020B0004020202020204" pitchFamily="34" charset="0"/>
              </a:rPr>
              <a:t> </a:t>
            </a:r>
            <a:r>
              <a:rPr lang="en-US" sz="1400" dirty="0">
                <a:latin typeface="Aptos Narrow" panose="020B0004020202020204" pitchFamily="34" charset="0"/>
              </a:rPr>
              <a:t>These include public sector banks owned by the Government and also the private banks. </a:t>
            </a:r>
          </a:p>
          <a:p>
            <a:pPr algn="just"/>
            <a:r>
              <a:rPr lang="en-US" sz="1400" dirty="0">
                <a:latin typeface="Aptos Narrow" panose="020B0004020202020204" pitchFamily="34" charset="0"/>
              </a:rPr>
              <a:t>Commercial banks provide a direct interface to the people allowing them to open and manage accounts, to obtain loans and other financial services.</a:t>
            </a:r>
          </a:p>
          <a:p>
            <a:endParaRPr lang="en-IN" sz="1400" dirty="0">
              <a:latin typeface="Aptos Narrow" panose="020B0004020202020204" pitchFamily="34" charset="0"/>
            </a:endParaRPr>
          </a:p>
        </p:txBody>
      </p:sp>
    </p:spTree>
    <p:extLst>
      <p:ext uri="{BB962C8B-B14F-4D97-AF65-F5344CB8AC3E}">
        <p14:creationId xmlns:p14="http://schemas.microsoft.com/office/powerpoint/2010/main" val="225027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A5E25-A55D-B02E-BF9C-01A384CF34AF}"/>
              </a:ext>
            </a:extLst>
          </p:cNvPr>
          <p:cNvSpPr>
            <a:spLocks noGrp="1"/>
          </p:cNvSpPr>
          <p:nvPr>
            <p:ph type="title"/>
          </p:nvPr>
        </p:nvSpPr>
        <p:spPr>
          <a:xfrm>
            <a:off x="677334" y="609600"/>
            <a:ext cx="8596668" cy="771144"/>
          </a:xfrm>
        </p:spPr>
        <p:txBody>
          <a:bodyPr>
            <a:normAutofit/>
          </a:bodyPr>
          <a:lstStyle/>
          <a:p>
            <a:pPr algn="ctr"/>
            <a:r>
              <a:rPr lang="en-US" sz="3200" b="1" dirty="0">
                <a:solidFill>
                  <a:srgbClr val="0070C0"/>
                </a:solidFill>
                <a:latin typeface="Algerian" panose="04020705040A02060702" pitchFamily="82" charset="0"/>
              </a:rPr>
              <a:t>Banking Accounts</a:t>
            </a:r>
            <a:endParaRPr lang="en-IN" sz="3200" b="1" dirty="0">
              <a:solidFill>
                <a:srgbClr val="0070C0"/>
              </a:solidFill>
              <a:latin typeface="Algerian" panose="04020705040A02060702" pitchFamily="82" charset="0"/>
            </a:endParaRPr>
          </a:p>
        </p:txBody>
      </p:sp>
      <p:sp>
        <p:nvSpPr>
          <p:cNvPr id="3" name="Content Placeholder 2">
            <a:extLst>
              <a:ext uri="{FF2B5EF4-FFF2-40B4-BE49-F238E27FC236}">
                <a16:creationId xmlns:a16="http://schemas.microsoft.com/office/drawing/2014/main" id="{5CC6D3AF-81D7-01C4-F55B-A52EE05CDF1A}"/>
              </a:ext>
            </a:extLst>
          </p:cNvPr>
          <p:cNvSpPr>
            <a:spLocks noGrp="1"/>
          </p:cNvSpPr>
          <p:nvPr>
            <p:ph idx="1"/>
          </p:nvPr>
        </p:nvSpPr>
        <p:spPr>
          <a:xfrm>
            <a:off x="838200" y="1380744"/>
            <a:ext cx="8596668" cy="4983480"/>
          </a:xfrm>
        </p:spPr>
        <p:txBody>
          <a:bodyPr>
            <a:normAutofit fontScale="92500" lnSpcReduction="20000"/>
          </a:bodyPr>
          <a:lstStyle/>
          <a:p>
            <a:pPr marL="0" indent="0">
              <a:buNone/>
            </a:pPr>
            <a:endParaRPr lang="en-US" b="1" dirty="0">
              <a:solidFill>
                <a:srgbClr val="C00000"/>
              </a:solidFill>
            </a:endParaRPr>
          </a:p>
          <a:p>
            <a:pPr marL="0" indent="0">
              <a:buNone/>
            </a:pPr>
            <a:r>
              <a:rPr lang="en-US" b="1" dirty="0">
                <a:solidFill>
                  <a:srgbClr val="C00000"/>
                </a:solidFill>
                <a:highlight>
                  <a:srgbClr val="00FFFF"/>
                </a:highlight>
              </a:rPr>
              <a:t>Types of Banking Accounts:</a:t>
            </a:r>
          </a:p>
          <a:p>
            <a:pPr marL="0" indent="0">
              <a:buNone/>
            </a:pPr>
            <a:endParaRPr lang="en-US" b="1" dirty="0">
              <a:solidFill>
                <a:srgbClr val="C00000"/>
              </a:solidFill>
              <a:highlight>
                <a:srgbClr val="00FFFF"/>
              </a:highlight>
            </a:endParaRPr>
          </a:p>
          <a:p>
            <a:pPr>
              <a:buFont typeface="Arial" panose="020B0604020202020204" pitchFamily="34" charset="0"/>
              <a:buChar char="•"/>
            </a:pPr>
            <a:r>
              <a:rPr lang="en-US" dirty="0">
                <a:latin typeface="Aptos Narrow" panose="020B0004020202020204" pitchFamily="34" charset="0"/>
              </a:rPr>
              <a:t>Current Account  </a:t>
            </a:r>
          </a:p>
          <a:p>
            <a:pPr>
              <a:buFont typeface="Arial" panose="020B0604020202020204" pitchFamily="34" charset="0"/>
              <a:buChar char="•"/>
            </a:pPr>
            <a:endParaRPr lang="en-US" dirty="0">
              <a:latin typeface="Aptos Narrow" panose="020B0004020202020204" pitchFamily="34" charset="0"/>
            </a:endParaRPr>
          </a:p>
          <a:p>
            <a:pPr>
              <a:buFont typeface="Arial" panose="020B0604020202020204" pitchFamily="34" charset="0"/>
              <a:buChar char="•"/>
            </a:pPr>
            <a:r>
              <a:rPr lang="en-US" dirty="0">
                <a:latin typeface="Aptos Narrow" panose="020B0004020202020204" pitchFamily="34" charset="0"/>
              </a:rPr>
              <a:t>Salary Account </a:t>
            </a:r>
          </a:p>
          <a:p>
            <a:pPr>
              <a:buFont typeface="Arial" panose="020B0604020202020204" pitchFamily="34" charset="0"/>
              <a:buChar char="•"/>
            </a:pPr>
            <a:endParaRPr lang="en-US" dirty="0">
              <a:latin typeface="Aptos Narrow" panose="020B0004020202020204" pitchFamily="34" charset="0"/>
            </a:endParaRPr>
          </a:p>
          <a:p>
            <a:pPr>
              <a:buFont typeface="Arial" panose="020B0604020202020204" pitchFamily="34" charset="0"/>
              <a:buChar char="•"/>
            </a:pPr>
            <a:r>
              <a:rPr lang="en-US" dirty="0">
                <a:latin typeface="Aptos Narrow" panose="020B0004020202020204" pitchFamily="34" charset="0"/>
              </a:rPr>
              <a:t>Fixed Deposit Account</a:t>
            </a:r>
          </a:p>
          <a:p>
            <a:pPr>
              <a:buFont typeface="Arial" panose="020B0604020202020204" pitchFamily="34" charset="0"/>
              <a:buChar char="•"/>
            </a:pPr>
            <a:endParaRPr lang="en-US" dirty="0">
              <a:latin typeface="Aptos Narrow" panose="020B0004020202020204" pitchFamily="34" charset="0"/>
            </a:endParaRPr>
          </a:p>
          <a:p>
            <a:pPr>
              <a:buFont typeface="Arial" panose="020B0604020202020204" pitchFamily="34" charset="0"/>
              <a:buChar char="•"/>
            </a:pPr>
            <a:r>
              <a:rPr lang="en-US" dirty="0">
                <a:latin typeface="Aptos Narrow" panose="020B0004020202020204" pitchFamily="34" charset="0"/>
              </a:rPr>
              <a:t>Recurring Deposit Account</a:t>
            </a:r>
          </a:p>
          <a:p>
            <a:pPr>
              <a:buFont typeface="Arial" panose="020B0604020202020204" pitchFamily="34" charset="0"/>
              <a:buChar char="•"/>
            </a:pPr>
            <a:endParaRPr lang="en-US" dirty="0">
              <a:latin typeface="Aptos Narrow" panose="020B0004020202020204" pitchFamily="34" charset="0"/>
            </a:endParaRPr>
          </a:p>
          <a:p>
            <a:pPr>
              <a:buFont typeface="Arial" panose="020B0604020202020204" pitchFamily="34" charset="0"/>
              <a:buChar char="•"/>
            </a:pPr>
            <a:r>
              <a:rPr lang="en-US" dirty="0">
                <a:latin typeface="Aptos Narrow" panose="020B0004020202020204" pitchFamily="34" charset="0"/>
              </a:rPr>
              <a:t>DEMAT Account</a:t>
            </a:r>
          </a:p>
          <a:p>
            <a:pPr>
              <a:buFont typeface="Arial" panose="020B0604020202020204" pitchFamily="34" charset="0"/>
              <a:buChar char="•"/>
            </a:pPr>
            <a:endParaRPr lang="en-US" dirty="0">
              <a:latin typeface="Aptos Narrow" panose="020B0004020202020204" pitchFamily="34" charset="0"/>
            </a:endParaRPr>
          </a:p>
          <a:p>
            <a:pPr>
              <a:buFont typeface="Arial" panose="020B0604020202020204" pitchFamily="34" charset="0"/>
              <a:buChar char="•"/>
            </a:pPr>
            <a:r>
              <a:rPr lang="en-US" dirty="0">
                <a:latin typeface="Aptos Narrow" panose="020B0004020202020204" pitchFamily="34" charset="0"/>
              </a:rPr>
              <a:t>NRI Accounts</a:t>
            </a:r>
          </a:p>
          <a:p>
            <a:endParaRPr lang="en-IN" dirty="0"/>
          </a:p>
        </p:txBody>
      </p:sp>
      <p:pic>
        <p:nvPicPr>
          <p:cNvPr id="7" name="Picture 6">
            <a:extLst>
              <a:ext uri="{FF2B5EF4-FFF2-40B4-BE49-F238E27FC236}">
                <a16:creationId xmlns:a16="http://schemas.microsoft.com/office/drawing/2014/main" id="{B854C3F5-99EB-0848-2979-111F62A51E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1286" y="1600199"/>
            <a:ext cx="2642616" cy="1828801"/>
          </a:xfrm>
          <a:prstGeom prst="rect">
            <a:avLst/>
          </a:prstGeom>
        </p:spPr>
      </p:pic>
      <p:pic>
        <p:nvPicPr>
          <p:cNvPr id="4" name="Picture 2" descr="What Is a Bank Statement: Definition, Benefits, and Requirements">
            <a:extLst>
              <a:ext uri="{FF2B5EF4-FFF2-40B4-BE49-F238E27FC236}">
                <a16:creationId xmlns:a16="http://schemas.microsoft.com/office/drawing/2014/main" id="{1566A69A-BDF1-8DF2-1593-C1B3E25809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1286" y="3872484"/>
            <a:ext cx="2715768" cy="1828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434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B13E-B053-D5BA-161D-D7F8E000C94A}"/>
              </a:ext>
            </a:extLst>
          </p:cNvPr>
          <p:cNvSpPr>
            <a:spLocks noGrp="1"/>
          </p:cNvSpPr>
          <p:nvPr>
            <p:ph type="title"/>
          </p:nvPr>
        </p:nvSpPr>
        <p:spPr>
          <a:xfrm>
            <a:off x="838200" y="365125"/>
            <a:ext cx="10515600" cy="915035"/>
          </a:xfrm>
        </p:spPr>
        <p:txBody>
          <a:bodyPr>
            <a:normAutofit/>
          </a:bodyPr>
          <a:lstStyle/>
          <a:p>
            <a:pPr algn="ctr"/>
            <a:r>
              <a:rPr lang="en-US" sz="3200" b="1" dirty="0">
                <a:solidFill>
                  <a:srgbClr val="0070C0"/>
                </a:solidFill>
                <a:latin typeface="Algerian" panose="04020705040A02060702" pitchFamily="82" charset="0"/>
              </a:rPr>
              <a:t>TYPES OF BANK ACCOUNTS…..</a:t>
            </a:r>
            <a:endParaRPr lang="en-IN" sz="3200" b="1" dirty="0">
              <a:solidFill>
                <a:srgbClr val="0070C0"/>
              </a:solidFill>
              <a:latin typeface="Algerian" panose="04020705040A02060702" pitchFamily="82" charset="0"/>
            </a:endParaRPr>
          </a:p>
        </p:txBody>
      </p:sp>
      <p:sp>
        <p:nvSpPr>
          <p:cNvPr id="3" name="Content Placeholder 2">
            <a:extLst>
              <a:ext uri="{FF2B5EF4-FFF2-40B4-BE49-F238E27FC236}">
                <a16:creationId xmlns:a16="http://schemas.microsoft.com/office/drawing/2014/main" id="{A9E75218-5430-B2DA-9730-B33040BF494C}"/>
              </a:ext>
            </a:extLst>
          </p:cNvPr>
          <p:cNvSpPr>
            <a:spLocks noGrp="1"/>
          </p:cNvSpPr>
          <p:nvPr>
            <p:ph idx="1"/>
          </p:nvPr>
        </p:nvSpPr>
        <p:spPr>
          <a:xfrm>
            <a:off x="838200" y="1106424"/>
            <a:ext cx="9896856" cy="5751575"/>
          </a:xfrm>
        </p:spPr>
        <p:txBody>
          <a:bodyPr>
            <a:normAutofit fontScale="25000" lnSpcReduction="20000"/>
          </a:bodyPr>
          <a:lstStyle/>
          <a:p>
            <a:pPr marL="0" indent="0">
              <a:buNone/>
            </a:pPr>
            <a:endParaRPr lang="en-US" sz="4900" b="1" dirty="0">
              <a:solidFill>
                <a:srgbClr val="0070C0"/>
              </a:solidFill>
              <a:latin typeface="Algerian" panose="04020705040A02060702" pitchFamily="82" charset="0"/>
            </a:endParaRPr>
          </a:p>
          <a:p>
            <a:pPr marL="0" indent="0">
              <a:buNone/>
            </a:pPr>
            <a:r>
              <a:rPr lang="en-US" sz="5600" b="1" dirty="0">
                <a:highlight>
                  <a:srgbClr val="00FFFF"/>
                </a:highlight>
                <a:latin typeface="Aptos Narrow" panose="020B0004020202020204" pitchFamily="34" charset="0"/>
              </a:rPr>
              <a:t>Savings account</a:t>
            </a:r>
            <a:r>
              <a:rPr lang="en-US" sz="5600" dirty="0">
                <a:latin typeface="Aptos Narrow" panose="020B0004020202020204" pitchFamily="34" charset="0"/>
              </a:rPr>
              <a:t>: </a:t>
            </a:r>
          </a:p>
          <a:p>
            <a:pPr marL="0" indent="0">
              <a:buNone/>
            </a:pPr>
            <a:r>
              <a:rPr lang="en-US" sz="5600" dirty="0">
                <a:latin typeface="Aptos Narrow" panose="020B0004020202020204" pitchFamily="34" charset="0"/>
              </a:rPr>
              <a:t>These are the accounts opened in banks with the key purpose of inculcating the habit of saving among people. </a:t>
            </a:r>
          </a:p>
          <a:p>
            <a:pPr marL="0" indent="0">
              <a:buNone/>
            </a:pPr>
            <a:r>
              <a:rPr lang="en-US" sz="5600" dirty="0">
                <a:latin typeface="Aptos Narrow" panose="020B0004020202020204" pitchFamily="34" charset="0"/>
              </a:rPr>
              <a:t>Savings accounts allow maximum flexibility to deposit any amount of their liking, thus making it easy and convenient for common people.</a:t>
            </a:r>
          </a:p>
          <a:p>
            <a:pPr marL="0" indent="0">
              <a:buNone/>
            </a:pPr>
            <a:r>
              <a:rPr lang="en-US" sz="5600" dirty="0">
                <a:latin typeface="Aptos Narrow" panose="020B0004020202020204" pitchFamily="34" charset="0"/>
              </a:rPr>
              <a:t> This kind of account is popular with students, salaried individuals, and senior citizens. Savings accounts earn a nominal interest which is </a:t>
            </a:r>
          </a:p>
          <a:p>
            <a:pPr marL="0" indent="0">
              <a:buNone/>
            </a:pPr>
            <a:r>
              <a:rPr lang="en-US" sz="5600" dirty="0">
                <a:latin typeface="Aptos Narrow" panose="020B0004020202020204" pitchFamily="34" charset="0"/>
              </a:rPr>
              <a:t>based on the time period the funds are parked in the account. </a:t>
            </a:r>
          </a:p>
          <a:p>
            <a:pPr marL="0" indent="0">
              <a:buNone/>
            </a:pPr>
            <a:r>
              <a:rPr lang="en-US" sz="5600" b="1" dirty="0">
                <a:highlight>
                  <a:srgbClr val="00FFFF"/>
                </a:highlight>
                <a:latin typeface="Aptos Narrow" panose="020B0004020202020204" pitchFamily="34" charset="0"/>
              </a:rPr>
              <a:t>Current Account</a:t>
            </a:r>
            <a:r>
              <a:rPr lang="en-US" sz="5600" dirty="0">
                <a:highlight>
                  <a:srgbClr val="00FFFF"/>
                </a:highlight>
                <a:latin typeface="Aptos Narrow" panose="020B0004020202020204" pitchFamily="34" charset="0"/>
              </a:rPr>
              <a:t>: </a:t>
            </a:r>
          </a:p>
          <a:p>
            <a:pPr marL="0" indent="0">
              <a:buNone/>
            </a:pPr>
            <a:r>
              <a:rPr lang="en-US" sz="5600" dirty="0">
                <a:latin typeface="Aptos Narrow" panose="020B0004020202020204" pitchFamily="34" charset="0"/>
              </a:rPr>
              <a:t>These accounts are opened by business owners as they meet their requirement for an unlimited number of cash deposits and withdrawals.</a:t>
            </a:r>
          </a:p>
          <a:p>
            <a:pPr marL="0" indent="0">
              <a:buNone/>
            </a:pPr>
            <a:r>
              <a:rPr lang="en-US" sz="5600" dirty="0">
                <a:latin typeface="Aptos Narrow" panose="020B0004020202020204" pitchFamily="34" charset="0"/>
              </a:rPr>
              <a:t> The important thing to note in case of current accounts is that they do not earn interest. On the other hand, banks charge interest from account holders for an overdraft facility.</a:t>
            </a:r>
          </a:p>
          <a:p>
            <a:pPr marL="0" indent="0">
              <a:buNone/>
            </a:pPr>
            <a:r>
              <a:rPr lang="en-US" sz="5600" dirty="0">
                <a:latin typeface="Aptos Narrow" panose="020B0004020202020204" pitchFamily="34" charset="0"/>
              </a:rPr>
              <a:t> When banks allow account holders to withdraw more than their account balance in order to meet their business requirements, it is known as an overdraft</a:t>
            </a:r>
          </a:p>
          <a:p>
            <a:pPr marL="0" indent="0">
              <a:buNone/>
            </a:pPr>
            <a:r>
              <a:rPr lang="en-US" sz="5600" b="1" dirty="0">
                <a:highlight>
                  <a:srgbClr val="00FFFF"/>
                </a:highlight>
                <a:latin typeface="Aptos Narrow" panose="020B0004020202020204" pitchFamily="34" charset="0"/>
              </a:rPr>
              <a:t>Fixed deposit:</a:t>
            </a:r>
          </a:p>
          <a:p>
            <a:pPr marL="0" indent="0">
              <a:buNone/>
            </a:pPr>
            <a:r>
              <a:rPr lang="en-US" sz="5600" dirty="0">
                <a:latin typeface="Aptos Narrow" panose="020B0004020202020204" pitchFamily="34" charset="0"/>
              </a:rPr>
              <a:t>This account type is ideal for depositors who wish to park their funds in the bank for a long period of time. </a:t>
            </a:r>
          </a:p>
          <a:p>
            <a:pPr marL="0" indent="0">
              <a:buNone/>
            </a:pPr>
            <a:r>
              <a:rPr lang="en-US" sz="5600" dirty="0">
                <a:latin typeface="Aptos Narrow" panose="020B0004020202020204" pitchFamily="34" charset="0"/>
              </a:rPr>
              <a:t>The key benefit of fixed deposit is that it provides a substantially higher rate of interest compared to savings accounts.</a:t>
            </a:r>
          </a:p>
          <a:p>
            <a:pPr marL="0" indent="0">
              <a:buNone/>
            </a:pPr>
            <a:r>
              <a:rPr lang="en-US" sz="5600" dirty="0">
                <a:latin typeface="Aptos Narrow" panose="020B0004020202020204" pitchFamily="34" charset="0"/>
              </a:rPr>
              <a:t> </a:t>
            </a:r>
            <a:r>
              <a:rPr lang="en-US" sz="5600" b="1" dirty="0">
                <a:highlight>
                  <a:srgbClr val="00FFFF"/>
                </a:highlight>
                <a:latin typeface="Aptos Narrow" panose="020B0004020202020204" pitchFamily="34" charset="0"/>
              </a:rPr>
              <a:t>Recurring Deposit</a:t>
            </a:r>
            <a:r>
              <a:rPr lang="en-US" sz="5600" dirty="0">
                <a:highlight>
                  <a:srgbClr val="00FFFF"/>
                </a:highlight>
                <a:latin typeface="Aptos Narrow" panose="020B0004020202020204" pitchFamily="34" charset="0"/>
              </a:rPr>
              <a:t>: </a:t>
            </a:r>
          </a:p>
          <a:p>
            <a:pPr marL="0" indent="0">
              <a:buNone/>
            </a:pPr>
            <a:r>
              <a:rPr lang="en-US" sz="5600" dirty="0">
                <a:latin typeface="Aptos Narrow" panose="020B0004020202020204" pitchFamily="34" charset="0"/>
              </a:rPr>
              <a:t>Very popular with students, recurring deposits are designed to encourage the habit of regular savings amongst people. </a:t>
            </a:r>
          </a:p>
          <a:p>
            <a:pPr marL="0" indent="0">
              <a:buNone/>
            </a:pPr>
            <a:r>
              <a:rPr lang="en-US" sz="5600" dirty="0">
                <a:latin typeface="Aptos Narrow" panose="020B0004020202020204" pitchFamily="34" charset="0"/>
              </a:rPr>
              <a:t>These deposits too earn interest higher than savings accounts. An example of a Recurring Deposit is when a depositor plans to deposit a fixed amount of Rs.1000 per month for a period of 24 months. </a:t>
            </a:r>
          </a:p>
          <a:p>
            <a:pPr marL="0" indent="0">
              <a:buNone/>
            </a:pPr>
            <a:r>
              <a:rPr lang="en-US" sz="5600" dirty="0">
                <a:latin typeface="Aptos Narrow" panose="020B0004020202020204" pitchFamily="34" charset="0"/>
              </a:rPr>
              <a:t>On the completion of the 24 months period, the depositor gets back the base amount of Rs. 24,000, along with the interest amount.</a:t>
            </a:r>
            <a:endParaRPr lang="en-IN" sz="5600" dirty="0">
              <a:latin typeface="Aptos Narrow" panose="020B0004020202020204" pitchFamily="34" charset="0"/>
            </a:endParaRPr>
          </a:p>
        </p:txBody>
      </p:sp>
    </p:spTree>
    <p:extLst>
      <p:ext uri="{BB962C8B-B14F-4D97-AF65-F5344CB8AC3E}">
        <p14:creationId xmlns:p14="http://schemas.microsoft.com/office/powerpoint/2010/main" val="370923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01FFD-52F9-44F9-FFDC-35EB0547A8E3}"/>
              </a:ext>
            </a:extLst>
          </p:cNvPr>
          <p:cNvSpPr>
            <a:spLocks noGrp="1"/>
          </p:cNvSpPr>
          <p:nvPr>
            <p:ph type="title"/>
          </p:nvPr>
        </p:nvSpPr>
        <p:spPr>
          <a:xfrm>
            <a:off x="838200" y="365125"/>
            <a:ext cx="10515600" cy="832739"/>
          </a:xfrm>
        </p:spPr>
        <p:txBody>
          <a:bodyPr>
            <a:normAutofit/>
          </a:bodyPr>
          <a:lstStyle/>
          <a:p>
            <a:pPr algn="ctr"/>
            <a:r>
              <a:rPr lang="en-US" sz="3200" b="1" dirty="0">
                <a:solidFill>
                  <a:srgbClr val="002060"/>
                </a:solidFill>
                <a:latin typeface="Algerian" panose="04020705040A02060702" pitchFamily="82" charset="0"/>
              </a:rPr>
              <a:t>BANK ACCOUNTs</a:t>
            </a:r>
            <a:endParaRPr lang="en-IN" sz="3200" b="1" dirty="0">
              <a:solidFill>
                <a:srgbClr val="002060"/>
              </a:solidFill>
              <a:latin typeface="Algerian" panose="04020705040A02060702" pitchFamily="82" charset="0"/>
            </a:endParaRPr>
          </a:p>
        </p:txBody>
      </p:sp>
      <p:sp>
        <p:nvSpPr>
          <p:cNvPr id="3" name="Content Placeholder 2">
            <a:extLst>
              <a:ext uri="{FF2B5EF4-FFF2-40B4-BE49-F238E27FC236}">
                <a16:creationId xmlns:a16="http://schemas.microsoft.com/office/drawing/2014/main" id="{18C90AA7-A2AA-C212-4F10-59E0ADC1F76D}"/>
              </a:ext>
            </a:extLst>
          </p:cNvPr>
          <p:cNvSpPr>
            <a:spLocks noGrp="1"/>
          </p:cNvSpPr>
          <p:nvPr>
            <p:ph idx="1"/>
          </p:nvPr>
        </p:nvSpPr>
        <p:spPr>
          <a:xfrm>
            <a:off x="774192" y="1197864"/>
            <a:ext cx="10515600" cy="5202936"/>
          </a:xfrm>
        </p:spPr>
        <p:txBody>
          <a:bodyPr>
            <a:noAutofit/>
          </a:bodyPr>
          <a:lstStyle/>
          <a:p>
            <a:pPr marL="0" indent="0">
              <a:buNone/>
            </a:pPr>
            <a:r>
              <a:rPr lang="en-US" sz="1600" b="1" dirty="0">
                <a:highlight>
                  <a:srgbClr val="00FFFF"/>
                </a:highlight>
                <a:latin typeface="Aptos Narrow" panose="020B0004020202020204" pitchFamily="34" charset="0"/>
              </a:rPr>
              <a:t>A Demat account</a:t>
            </a:r>
            <a:r>
              <a:rPr lang="en-US" sz="1600" dirty="0">
                <a:highlight>
                  <a:srgbClr val="00FFFF"/>
                </a:highlight>
                <a:latin typeface="Aptos Narrow" panose="020B0004020202020204" pitchFamily="34" charset="0"/>
              </a:rPr>
              <a:t>, </a:t>
            </a:r>
            <a:r>
              <a:rPr lang="en-US" sz="1600" dirty="0">
                <a:latin typeface="Aptos Narrow" panose="020B0004020202020204" pitchFamily="34" charset="0"/>
              </a:rPr>
              <a:t>or Dematerialized account, is an electronic account that holds securities like shares, bonds, and mutual funds. It's similar to a bank account, but for storing financial securities instead of </a:t>
            </a:r>
            <a:r>
              <a:rPr lang="en-US" sz="1600" dirty="0" err="1">
                <a:latin typeface="Aptos Narrow" panose="020B0004020202020204" pitchFamily="34" charset="0"/>
              </a:rPr>
              <a:t>currency.It</a:t>
            </a:r>
            <a:r>
              <a:rPr lang="en-US" sz="1600" dirty="0">
                <a:latin typeface="Aptos Narrow" panose="020B0004020202020204" pitchFamily="34" charset="0"/>
              </a:rPr>
              <a:t> is an account for selling and buying securities</a:t>
            </a:r>
          </a:p>
          <a:p>
            <a:pPr marL="0" indent="0">
              <a:buNone/>
            </a:pPr>
            <a:r>
              <a:rPr lang="en-US" sz="1600" b="1" dirty="0">
                <a:highlight>
                  <a:srgbClr val="00FFFF"/>
                </a:highlight>
                <a:latin typeface="Aptos Narrow" panose="020B0004020202020204" pitchFamily="34" charset="0"/>
              </a:rPr>
              <a:t>An NRI account </a:t>
            </a:r>
            <a:r>
              <a:rPr lang="en-US" sz="1600" dirty="0">
                <a:latin typeface="Aptos Narrow" panose="020B0004020202020204" pitchFamily="34" charset="0"/>
              </a:rPr>
              <a:t>is a bank account opened by a Non-Resident Indian (NRI) or a Person of Indian Origin (PIO). </a:t>
            </a:r>
            <a:br>
              <a:rPr lang="en-IN" sz="1600" dirty="0">
                <a:latin typeface="Aptos Narrow" panose="020B0004020202020204" pitchFamily="34" charset="0"/>
              </a:rPr>
            </a:br>
            <a:r>
              <a:rPr lang="en-IN" sz="1600" dirty="0">
                <a:latin typeface="Aptos Narrow" panose="020B0004020202020204" pitchFamily="34" charset="0"/>
              </a:rPr>
              <a:t>Individuals can choose to deposit their earnings originating from a foreign country in an FCNR without such earnings undergoing conversion into INR. This facility allows NRIs to avoid exchange rate fluctuations and consequent reductions in the deposit value</a:t>
            </a:r>
          </a:p>
          <a:p>
            <a:pPr marL="0" indent="0">
              <a:buNone/>
            </a:pPr>
            <a:r>
              <a:rPr lang="en-US" sz="1600" b="1" dirty="0">
                <a:highlight>
                  <a:srgbClr val="00FFFF"/>
                </a:highlight>
                <a:latin typeface="Aptos Narrow" panose="020B0004020202020204" pitchFamily="34" charset="0"/>
              </a:rPr>
              <a:t>Opening a Bank Account </a:t>
            </a:r>
          </a:p>
          <a:p>
            <a:pPr marL="0" indent="0">
              <a:buNone/>
            </a:pPr>
            <a:r>
              <a:rPr lang="en-US" sz="1600" dirty="0">
                <a:latin typeface="Aptos Narrow" panose="020B0004020202020204" pitchFamily="34" charset="0"/>
              </a:rPr>
              <a:t>A bank account can be opened in the name of an individual singly or jointly with a family member by submitting the following documents:     • Passport size photographs • Identity proof • Address proof </a:t>
            </a:r>
          </a:p>
          <a:p>
            <a:pPr marL="0" indent="0">
              <a:buNone/>
            </a:pPr>
            <a:r>
              <a:rPr lang="en-US" sz="1600" dirty="0">
                <a:latin typeface="Aptos Narrow" panose="020B0004020202020204" pitchFamily="34" charset="0"/>
              </a:rPr>
              <a:t>The account holder will be given an account number in a pass book, cheque book  and also they can enable Mobile banking</a:t>
            </a:r>
          </a:p>
          <a:p>
            <a:pPr marL="0" indent="0">
              <a:buNone/>
            </a:pPr>
            <a:r>
              <a:rPr lang="en-IN" sz="1800" b="1" dirty="0">
                <a:highlight>
                  <a:srgbClr val="00FFFF"/>
                </a:highlight>
                <a:latin typeface="Aptos Narrow" panose="020B0004020202020204" pitchFamily="34" charset="0"/>
              </a:rPr>
              <a:t>zero balance account (ZBA) </a:t>
            </a:r>
          </a:p>
          <a:p>
            <a:r>
              <a:rPr lang="en-IN" sz="1600" dirty="0">
                <a:latin typeface="Aptos Narrow" panose="020B0004020202020204" pitchFamily="34" charset="0"/>
              </a:rPr>
              <a:t>IT is </a:t>
            </a:r>
            <a:r>
              <a:rPr lang="en-IN" sz="1600" b="1" dirty="0">
                <a:latin typeface="Aptos Narrow" panose="020B0004020202020204" pitchFamily="34" charset="0"/>
              </a:rPr>
              <a:t>an account in which a balance of zero is maintained by transferring funds to and from a master account</a:t>
            </a:r>
            <a:r>
              <a:rPr lang="en-IN" sz="1600" dirty="0">
                <a:latin typeface="Aptos Narrow" panose="020B0004020202020204" pitchFamily="34" charset="0"/>
              </a:rPr>
              <a:t>. </a:t>
            </a:r>
          </a:p>
          <a:p>
            <a:r>
              <a:rPr lang="en-IN" sz="1600" dirty="0">
                <a:latin typeface="Aptos Narrow" panose="020B0004020202020204" pitchFamily="34" charset="0"/>
              </a:rPr>
              <a:t>ZBAs aren't consumer products but are used by larger businesses. An organization may have multiple zero balance subaccounts </a:t>
            </a:r>
          </a:p>
          <a:p>
            <a:r>
              <a:rPr lang="en-US" sz="1600" dirty="0">
                <a:latin typeface="Aptos Narrow" panose="020B0004020202020204" pitchFamily="34" charset="0"/>
              </a:rPr>
              <a:t> There are situations when people may need funds more than their savings to purchase high-value products such as cars, bikes et cetera. In such situations, banks also provide ‘loan’ to the ‘deposit holders</a:t>
            </a:r>
            <a:endParaRPr lang="en-IN" sz="1600" dirty="0">
              <a:latin typeface="Aptos Narrow" panose="020B0004020202020204" pitchFamily="34" charset="0"/>
            </a:endParaRPr>
          </a:p>
        </p:txBody>
      </p:sp>
    </p:spTree>
    <p:extLst>
      <p:ext uri="{BB962C8B-B14F-4D97-AF65-F5344CB8AC3E}">
        <p14:creationId xmlns:p14="http://schemas.microsoft.com/office/powerpoint/2010/main" val="688738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6E9D8-841C-3BEE-9E05-D17AE9F113D7}"/>
              </a:ext>
            </a:extLst>
          </p:cNvPr>
          <p:cNvSpPr>
            <a:spLocks noGrp="1"/>
          </p:cNvSpPr>
          <p:nvPr>
            <p:ph type="title"/>
          </p:nvPr>
        </p:nvSpPr>
        <p:spPr>
          <a:xfrm>
            <a:off x="838200" y="365125"/>
            <a:ext cx="10515600" cy="713867"/>
          </a:xfrm>
        </p:spPr>
        <p:txBody>
          <a:bodyPr>
            <a:normAutofit/>
          </a:bodyPr>
          <a:lstStyle/>
          <a:p>
            <a:pPr algn="ctr"/>
            <a:r>
              <a:rPr lang="en-US" sz="3200" b="1" dirty="0">
                <a:solidFill>
                  <a:srgbClr val="002060"/>
                </a:solidFill>
                <a:latin typeface="Algerian" panose="04020705040A02060702" pitchFamily="82" charset="0"/>
              </a:rPr>
              <a:t>CHEQUE AND DEMAND DRAFTS</a:t>
            </a:r>
            <a:endParaRPr lang="en-IN" sz="3200" b="1" dirty="0">
              <a:solidFill>
                <a:srgbClr val="002060"/>
              </a:solidFill>
              <a:latin typeface="Algerian" panose="04020705040A02060702" pitchFamily="82" charset="0"/>
            </a:endParaRPr>
          </a:p>
        </p:txBody>
      </p:sp>
      <p:sp>
        <p:nvSpPr>
          <p:cNvPr id="3" name="Content Placeholder 2">
            <a:extLst>
              <a:ext uri="{FF2B5EF4-FFF2-40B4-BE49-F238E27FC236}">
                <a16:creationId xmlns:a16="http://schemas.microsoft.com/office/drawing/2014/main" id="{318E3A26-4574-5356-04AD-C7677E550474}"/>
              </a:ext>
            </a:extLst>
          </p:cNvPr>
          <p:cNvSpPr>
            <a:spLocks noGrp="1"/>
          </p:cNvSpPr>
          <p:nvPr>
            <p:ph idx="1"/>
          </p:nvPr>
        </p:nvSpPr>
        <p:spPr>
          <a:xfrm>
            <a:off x="838200" y="1353312"/>
            <a:ext cx="10515600" cy="4823651"/>
          </a:xfrm>
        </p:spPr>
        <p:txBody>
          <a:bodyPr>
            <a:normAutofit/>
          </a:bodyPr>
          <a:lstStyle/>
          <a:p>
            <a:pPr marL="0" indent="0">
              <a:buNone/>
            </a:pPr>
            <a:r>
              <a:rPr lang="en-US" sz="1600" b="1" dirty="0">
                <a:highlight>
                  <a:srgbClr val="00FFFF"/>
                </a:highlight>
                <a:latin typeface="Aptos Narrow" panose="020B0004020202020204" pitchFamily="34" charset="0"/>
              </a:rPr>
              <a:t>Cheque </a:t>
            </a:r>
            <a:r>
              <a:rPr lang="en-US" sz="1600" dirty="0">
                <a:latin typeface="Aptos Narrow" panose="020B0004020202020204" pitchFamily="34" charset="0"/>
              </a:rPr>
              <a:t>﹘ an instrument of exchange Cheques have been the most popular instrument for money transfer for many decades. </a:t>
            </a:r>
          </a:p>
          <a:p>
            <a:pPr marL="0" indent="0">
              <a:buNone/>
            </a:pPr>
            <a:r>
              <a:rPr lang="en-US" sz="1600" dirty="0">
                <a:latin typeface="Aptos Narrow" panose="020B0004020202020204" pitchFamily="34" charset="0"/>
              </a:rPr>
              <a:t>Although today more and more people are using the option of online banking, yet cheques continue to remain at the very core of the banking industry.</a:t>
            </a:r>
          </a:p>
          <a:p>
            <a:pPr marL="0" indent="0">
              <a:buNone/>
            </a:pPr>
            <a:r>
              <a:rPr lang="en-US" sz="1600" b="1" dirty="0">
                <a:latin typeface="Aptos Narrow" panose="020B0004020202020204" pitchFamily="34" charset="0"/>
              </a:rPr>
              <a:t>Each cheque contains some key elements</a:t>
            </a:r>
            <a:r>
              <a:rPr lang="en-US" sz="1600" dirty="0">
                <a:latin typeface="Aptos Narrow" panose="020B0004020202020204" pitchFamily="34" charset="0"/>
              </a:rPr>
              <a:t>, which include: </a:t>
            </a:r>
          </a:p>
          <a:p>
            <a:pPr marL="0" indent="0">
              <a:buNone/>
            </a:pPr>
            <a:r>
              <a:rPr lang="en-US" sz="1600" dirty="0">
                <a:latin typeface="Aptos Narrow" panose="020B0004020202020204" pitchFamily="34" charset="0"/>
              </a:rPr>
              <a:t>● Name and signature of the person making the payment/account holder </a:t>
            </a:r>
          </a:p>
          <a:p>
            <a:pPr marL="0" indent="0">
              <a:buNone/>
            </a:pPr>
            <a:r>
              <a:rPr lang="en-US" sz="1600" dirty="0">
                <a:latin typeface="Aptos Narrow" panose="020B0004020202020204" pitchFamily="34" charset="0"/>
              </a:rPr>
              <a:t>● Name of the person who will receive the payment </a:t>
            </a:r>
          </a:p>
          <a:p>
            <a:pPr marL="0" indent="0">
              <a:buNone/>
            </a:pPr>
            <a:r>
              <a:rPr lang="en-US" sz="1600" dirty="0">
                <a:latin typeface="Aptos Narrow" panose="020B0004020202020204" pitchFamily="34" charset="0"/>
              </a:rPr>
              <a:t>● Date on or after which the cheque is valid</a:t>
            </a:r>
            <a:endParaRPr lang="en-IN" sz="1600" dirty="0">
              <a:latin typeface="Aptos Narrow" panose="020B0004020202020204" pitchFamily="34" charset="0"/>
            </a:endParaRPr>
          </a:p>
        </p:txBody>
      </p:sp>
      <p:pic>
        <p:nvPicPr>
          <p:cNvPr id="4098" name="Picture 2" descr="24,056 Bank Cheque Royalty-Free Images, Stock Photos ...">
            <a:extLst>
              <a:ext uri="{FF2B5EF4-FFF2-40B4-BE49-F238E27FC236}">
                <a16:creationId xmlns:a16="http://schemas.microsoft.com/office/drawing/2014/main" id="{E25828B7-0355-A13B-E890-1F83E51A5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4094988"/>
            <a:ext cx="257175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What is a demand draft? Can anyone show me the image (sample ...">
            <a:extLst>
              <a:ext uri="{FF2B5EF4-FFF2-40B4-BE49-F238E27FC236}">
                <a16:creationId xmlns:a16="http://schemas.microsoft.com/office/drawing/2014/main" id="{3CAFD82A-5834-F368-0603-430C782343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2691" y="3997861"/>
            <a:ext cx="4064000" cy="1506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8324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C6DD4-0D73-7D2F-7E13-38CB033347C7}"/>
              </a:ext>
            </a:extLst>
          </p:cNvPr>
          <p:cNvSpPr>
            <a:spLocks noGrp="1"/>
          </p:cNvSpPr>
          <p:nvPr>
            <p:ph type="title"/>
          </p:nvPr>
        </p:nvSpPr>
        <p:spPr>
          <a:xfrm>
            <a:off x="838200" y="365125"/>
            <a:ext cx="10515600" cy="750443"/>
          </a:xfrm>
        </p:spPr>
        <p:txBody>
          <a:bodyPr>
            <a:normAutofit/>
          </a:bodyPr>
          <a:lstStyle/>
          <a:p>
            <a:pPr algn="ctr"/>
            <a:r>
              <a:rPr lang="en-US" sz="3200" b="1" dirty="0">
                <a:solidFill>
                  <a:srgbClr val="002060"/>
                </a:solidFill>
                <a:latin typeface="Algerian" panose="04020705040A02060702" pitchFamily="82" charset="0"/>
              </a:rPr>
              <a:t>DIGITAL BANKING</a:t>
            </a:r>
            <a:endParaRPr lang="en-IN" sz="3200" b="1" dirty="0">
              <a:solidFill>
                <a:srgbClr val="002060"/>
              </a:solidFill>
              <a:latin typeface="Algerian" panose="04020705040A02060702" pitchFamily="82" charset="0"/>
            </a:endParaRPr>
          </a:p>
        </p:txBody>
      </p:sp>
      <p:sp>
        <p:nvSpPr>
          <p:cNvPr id="3" name="Content Placeholder 2">
            <a:extLst>
              <a:ext uri="{FF2B5EF4-FFF2-40B4-BE49-F238E27FC236}">
                <a16:creationId xmlns:a16="http://schemas.microsoft.com/office/drawing/2014/main" id="{2EEE1F1C-0F3C-2250-688F-88F0B3227C8B}"/>
              </a:ext>
            </a:extLst>
          </p:cNvPr>
          <p:cNvSpPr>
            <a:spLocks noGrp="1"/>
          </p:cNvSpPr>
          <p:nvPr>
            <p:ph idx="1"/>
          </p:nvPr>
        </p:nvSpPr>
        <p:spPr>
          <a:xfrm>
            <a:off x="838200" y="1216152"/>
            <a:ext cx="9750552" cy="4960811"/>
          </a:xfrm>
        </p:spPr>
        <p:txBody>
          <a:bodyPr>
            <a:normAutofit fontScale="85000" lnSpcReduction="20000"/>
          </a:bodyPr>
          <a:lstStyle/>
          <a:p>
            <a:pPr marL="0" indent="0">
              <a:buNone/>
            </a:pPr>
            <a:endParaRPr lang="en-US" dirty="0"/>
          </a:p>
          <a:p>
            <a:pPr marL="0" indent="0">
              <a:buNone/>
            </a:pPr>
            <a:r>
              <a:rPr lang="en-US" sz="3400" b="1" dirty="0">
                <a:highlight>
                  <a:srgbClr val="00FFFF"/>
                </a:highlight>
                <a:latin typeface="Aptos Narrow" panose="020B0004020202020204" pitchFamily="34" charset="0"/>
              </a:rPr>
              <a:t>Digital banking </a:t>
            </a:r>
          </a:p>
          <a:p>
            <a:pPr marL="0" indent="0">
              <a:buNone/>
            </a:pPr>
            <a:r>
              <a:rPr lang="en-US" dirty="0"/>
              <a:t>It  allows bank customers to avail banking services using the bank’s website on a laptop or through a mobile app on a smartphone/tablet. These services include: </a:t>
            </a:r>
          </a:p>
          <a:p>
            <a:pPr marL="0" indent="0">
              <a:buNone/>
            </a:pPr>
            <a:r>
              <a:rPr lang="en-US" dirty="0"/>
              <a:t>• Checking account balance • Transferring funds to another account </a:t>
            </a:r>
          </a:p>
          <a:p>
            <a:pPr marL="0" indent="0">
              <a:buNone/>
            </a:pPr>
            <a:r>
              <a:rPr lang="en-US" dirty="0"/>
              <a:t>• Ordering a cheque book • Changing passcodes</a:t>
            </a:r>
          </a:p>
          <a:p>
            <a:pPr marL="0" indent="0">
              <a:buNone/>
            </a:pPr>
            <a:r>
              <a:rPr lang="en-US" sz="2900" b="1" dirty="0">
                <a:highlight>
                  <a:srgbClr val="00FFFF"/>
                </a:highlight>
                <a:latin typeface="Aptos Narrow" panose="020B0004020202020204" pitchFamily="34" charset="0"/>
              </a:rPr>
              <a:t>Do’s:</a:t>
            </a:r>
          </a:p>
          <a:p>
            <a:pPr marL="0" indent="0">
              <a:buNone/>
            </a:pPr>
            <a:r>
              <a:rPr lang="en-US" dirty="0"/>
              <a:t>    Keep your user ID and password confidential and do not reveal to anyone</a:t>
            </a:r>
          </a:p>
          <a:p>
            <a:pPr marL="0" indent="0">
              <a:buNone/>
            </a:pPr>
            <a:r>
              <a:rPr lang="en-US" dirty="0"/>
              <a:t>  • Memorize your user ID and password instead of noting down anywhere</a:t>
            </a:r>
          </a:p>
          <a:p>
            <a:pPr marL="0" indent="0">
              <a:buNone/>
            </a:pPr>
            <a:r>
              <a:rPr lang="en-US" dirty="0"/>
              <a:t>  • Log off completely and clear your system cache after every session </a:t>
            </a:r>
          </a:p>
          <a:p>
            <a:pPr marL="0" indent="0">
              <a:buNone/>
            </a:pPr>
            <a:r>
              <a:rPr lang="en-US" dirty="0"/>
              <a:t>  • Register for SMS alerts to keep track of transactions on your account</a:t>
            </a:r>
          </a:p>
          <a:p>
            <a:pPr marL="0" indent="0">
              <a:buNone/>
            </a:pPr>
            <a:r>
              <a:rPr lang="en-US" sz="2900" b="1" dirty="0">
                <a:highlight>
                  <a:srgbClr val="00FFFF"/>
                </a:highlight>
                <a:latin typeface="Aptos Narrow" panose="020B0004020202020204" pitchFamily="34" charset="0"/>
              </a:rPr>
              <a:t>Don’ts</a:t>
            </a:r>
          </a:p>
          <a:p>
            <a:pPr marL="0" indent="0">
              <a:buNone/>
            </a:pPr>
            <a:r>
              <a:rPr lang="en-US" dirty="0"/>
              <a:t>• Do not use an email message to log in to your banking account; Always use the official website</a:t>
            </a:r>
          </a:p>
          <a:p>
            <a:pPr marL="0" indent="0">
              <a:buNone/>
            </a:pPr>
            <a:r>
              <a:rPr lang="en-US" dirty="0"/>
              <a:t>• Do not reveal personal information to anyone over email/SMS/phone call </a:t>
            </a:r>
          </a:p>
          <a:p>
            <a:pPr marL="0" indent="0">
              <a:buNone/>
            </a:pPr>
            <a:r>
              <a:rPr lang="en-US" dirty="0"/>
              <a:t>• Do not use the ‘Remember Password’ feature provided by browsers to save your banking password</a:t>
            </a:r>
          </a:p>
          <a:p>
            <a:endParaRPr lang="en-IN" dirty="0"/>
          </a:p>
        </p:txBody>
      </p:sp>
    </p:spTree>
    <p:extLst>
      <p:ext uri="{BB962C8B-B14F-4D97-AF65-F5344CB8AC3E}">
        <p14:creationId xmlns:p14="http://schemas.microsoft.com/office/powerpoint/2010/main" val="728576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F7D8C-2227-03DA-61CE-2354236D62EF}"/>
              </a:ext>
            </a:extLst>
          </p:cNvPr>
          <p:cNvSpPr>
            <a:spLocks noGrp="1"/>
          </p:cNvSpPr>
          <p:nvPr>
            <p:ph type="title"/>
          </p:nvPr>
        </p:nvSpPr>
        <p:spPr>
          <a:xfrm>
            <a:off x="838200" y="365125"/>
            <a:ext cx="10515600" cy="869315"/>
          </a:xfrm>
        </p:spPr>
        <p:txBody>
          <a:bodyPr>
            <a:normAutofit/>
          </a:bodyPr>
          <a:lstStyle/>
          <a:p>
            <a:pPr algn="ctr"/>
            <a:r>
              <a:rPr lang="en-US" sz="3200" b="1" dirty="0">
                <a:solidFill>
                  <a:srgbClr val="0070C0"/>
                </a:solidFill>
                <a:latin typeface="Algerian" panose="04020705040A02060702" pitchFamily="82" charset="0"/>
              </a:rPr>
              <a:t>DIGITAL BANKING….</a:t>
            </a:r>
            <a:endParaRPr lang="en-IN" sz="3200" b="1" dirty="0">
              <a:solidFill>
                <a:srgbClr val="0070C0"/>
              </a:solidFill>
              <a:latin typeface="Algerian" panose="04020705040A02060702" pitchFamily="82" charset="0"/>
            </a:endParaRPr>
          </a:p>
        </p:txBody>
      </p:sp>
      <p:sp>
        <p:nvSpPr>
          <p:cNvPr id="3" name="Content Placeholder 2">
            <a:extLst>
              <a:ext uri="{FF2B5EF4-FFF2-40B4-BE49-F238E27FC236}">
                <a16:creationId xmlns:a16="http://schemas.microsoft.com/office/drawing/2014/main" id="{82949217-C34D-F4C8-657C-6622DFDD0F65}"/>
              </a:ext>
            </a:extLst>
          </p:cNvPr>
          <p:cNvSpPr>
            <a:spLocks noGrp="1"/>
          </p:cNvSpPr>
          <p:nvPr>
            <p:ph idx="1"/>
          </p:nvPr>
        </p:nvSpPr>
        <p:spPr>
          <a:xfrm>
            <a:off x="838200" y="1417320"/>
            <a:ext cx="10515600" cy="4759643"/>
          </a:xfrm>
        </p:spPr>
        <p:txBody>
          <a:bodyPr>
            <a:normAutofit/>
          </a:bodyPr>
          <a:lstStyle/>
          <a:p>
            <a:pPr marL="0" indent="0">
              <a:buNone/>
            </a:pPr>
            <a:endParaRPr lang="en-US" sz="1800" b="1" dirty="0">
              <a:highlight>
                <a:srgbClr val="FFFF00"/>
              </a:highlight>
              <a:latin typeface="Aptos Narrow" panose="020B0004020202020204" pitchFamily="34" charset="0"/>
            </a:endParaRPr>
          </a:p>
          <a:p>
            <a:pPr marL="0" indent="0">
              <a:buNone/>
            </a:pPr>
            <a:r>
              <a:rPr lang="en-US" sz="1800" b="1" dirty="0">
                <a:highlight>
                  <a:srgbClr val="00FFFF"/>
                </a:highlight>
                <a:latin typeface="Aptos Narrow" panose="020B0004020202020204" pitchFamily="34" charset="0"/>
              </a:rPr>
              <a:t>Digital Payments</a:t>
            </a:r>
          </a:p>
          <a:p>
            <a:r>
              <a:rPr lang="en-US" sz="1800" dirty="0">
                <a:latin typeface="Aptos Narrow" panose="020B0004020202020204" pitchFamily="34" charset="0"/>
              </a:rPr>
              <a:t>It refers to transferring an amount of money to another individual, business or organization </a:t>
            </a:r>
          </a:p>
          <a:p>
            <a:pPr marL="0" indent="0">
              <a:buNone/>
            </a:pPr>
            <a:r>
              <a:rPr lang="en-US" dirty="0">
                <a:latin typeface="Aptos Narrow" panose="020B0004020202020204" pitchFamily="34" charset="0"/>
              </a:rPr>
              <a:t>        </a:t>
            </a:r>
            <a:r>
              <a:rPr lang="en-US" sz="1800" dirty="0">
                <a:latin typeface="Aptos Narrow" panose="020B0004020202020204" pitchFamily="34" charset="0"/>
              </a:rPr>
              <a:t>through the internet without the requirement to handle physical cash. </a:t>
            </a:r>
          </a:p>
          <a:p>
            <a:pPr marL="0" indent="0">
              <a:buNone/>
            </a:pPr>
            <a:r>
              <a:rPr lang="en-US" sz="1800" b="1" dirty="0">
                <a:highlight>
                  <a:srgbClr val="00FFFF"/>
                </a:highlight>
                <a:latin typeface="Aptos Narrow" panose="020B0004020202020204" pitchFamily="34" charset="0"/>
              </a:rPr>
              <a:t>Benefits of Digital Payments </a:t>
            </a:r>
          </a:p>
          <a:p>
            <a:r>
              <a:rPr lang="en-US" sz="1800" dirty="0">
                <a:latin typeface="Aptos Narrow" panose="020B0004020202020204" pitchFamily="34" charset="0"/>
              </a:rPr>
              <a:t>Fast easy and convenient</a:t>
            </a:r>
          </a:p>
          <a:p>
            <a:r>
              <a:rPr lang="en-US" sz="1800" dirty="0">
                <a:latin typeface="Aptos Narrow" panose="020B0004020202020204" pitchFamily="34" charset="0"/>
              </a:rPr>
              <a:t>One stop-solution: used for various purposes</a:t>
            </a:r>
          </a:p>
          <a:p>
            <a:r>
              <a:rPr lang="en-US" sz="1800" dirty="0">
                <a:latin typeface="Aptos Narrow" panose="020B0004020202020204" pitchFamily="34" charset="0"/>
              </a:rPr>
              <a:t>Digital record ID secured</a:t>
            </a:r>
          </a:p>
          <a:p>
            <a:r>
              <a:rPr lang="en-US" sz="1800" dirty="0">
                <a:latin typeface="Aptos Narrow" panose="020B0004020202020204" pitchFamily="34" charset="0"/>
              </a:rPr>
              <a:t>Transparent transactions: </a:t>
            </a:r>
          </a:p>
          <a:p>
            <a:r>
              <a:rPr lang="en-US" sz="1800" dirty="0">
                <a:latin typeface="Aptos Narrow" panose="020B0004020202020204" pitchFamily="34" charset="0"/>
              </a:rPr>
              <a:t> Discourages involvement of black money</a:t>
            </a:r>
          </a:p>
          <a:p>
            <a:endParaRPr lang="en-US" sz="1800" dirty="0">
              <a:latin typeface="Aptos Narrow" panose="020B0004020202020204" pitchFamily="34" charset="0"/>
            </a:endParaRPr>
          </a:p>
          <a:p>
            <a:endParaRPr lang="en-IN" dirty="0"/>
          </a:p>
        </p:txBody>
      </p:sp>
    </p:spTree>
    <p:extLst>
      <p:ext uri="{BB962C8B-B14F-4D97-AF65-F5344CB8AC3E}">
        <p14:creationId xmlns:p14="http://schemas.microsoft.com/office/powerpoint/2010/main" val="4220946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E2013-7F1A-4F3C-7FD1-3BC6715F3416}"/>
              </a:ext>
            </a:extLst>
          </p:cNvPr>
          <p:cNvSpPr>
            <a:spLocks noGrp="1"/>
          </p:cNvSpPr>
          <p:nvPr>
            <p:ph type="title"/>
          </p:nvPr>
        </p:nvSpPr>
        <p:spPr>
          <a:xfrm>
            <a:off x="838200" y="157736"/>
            <a:ext cx="10515600" cy="1143164"/>
          </a:xfrm>
        </p:spPr>
        <p:txBody>
          <a:bodyPr>
            <a:normAutofit/>
          </a:bodyPr>
          <a:lstStyle/>
          <a:p>
            <a:pPr algn="ctr"/>
            <a:r>
              <a:rPr lang="en-US" sz="3200" b="1" dirty="0">
                <a:solidFill>
                  <a:srgbClr val="002060"/>
                </a:solidFill>
                <a:latin typeface="Algerian" panose="04020705040A02060702" pitchFamily="82" charset="0"/>
              </a:rPr>
              <a:t>Modes of digital payments</a:t>
            </a:r>
            <a:endParaRPr lang="en-IN" sz="3200" b="1" dirty="0">
              <a:solidFill>
                <a:srgbClr val="002060"/>
              </a:solidFill>
              <a:latin typeface="Algerian" panose="04020705040A02060702" pitchFamily="82" charset="0"/>
            </a:endParaRPr>
          </a:p>
        </p:txBody>
      </p:sp>
      <p:sp>
        <p:nvSpPr>
          <p:cNvPr id="5" name="Content Placeholder 4">
            <a:extLst>
              <a:ext uri="{FF2B5EF4-FFF2-40B4-BE49-F238E27FC236}">
                <a16:creationId xmlns:a16="http://schemas.microsoft.com/office/drawing/2014/main" id="{21A8CE87-03D9-EA11-A3EC-D4D002060B28}"/>
              </a:ext>
            </a:extLst>
          </p:cNvPr>
          <p:cNvSpPr>
            <a:spLocks noGrp="1"/>
          </p:cNvSpPr>
          <p:nvPr>
            <p:ph idx="1"/>
          </p:nvPr>
        </p:nvSpPr>
        <p:spPr>
          <a:xfrm>
            <a:off x="1386840" y="1300900"/>
            <a:ext cx="9000744" cy="5077231"/>
          </a:xfrm>
        </p:spPr>
        <p:txBody>
          <a:bodyPr>
            <a:normAutofit/>
          </a:bodyPr>
          <a:lstStyle/>
          <a:p>
            <a:pPr marL="0" indent="0">
              <a:buNone/>
            </a:pPr>
            <a:r>
              <a:rPr lang="en-US" sz="1600" b="1" dirty="0">
                <a:highlight>
                  <a:srgbClr val="00FF00"/>
                </a:highlight>
                <a:latin typeface="Aptos Narrow" panose="020B0004020202020204" pitchFamily="34" charset="0"/>
              </a:rPr>
              <a:t>Some modes of Digital payment include</a:t>
            </a:r>
          </a:p>
          <a:p>
            <a:pPr marL="0" indent="0">
              <a:buNone/>
            </a:pPr>
            <a:endParaRPr lang="en-US" sz="1600" b="1" dirty="0">
              <a:highlight>
                <a:srgbClr val="00FF00"/>
              </a:highlight>
              <a:latin typeface="Aptos Narrow" panose="020B0004020202020204" pitchFamily="34" charset="0"/>
            </a:endParaRPr>
          </a:p>
          <a:p>
            <a:r>
              <a:rPr lang="en-US" sz="1600" b="1" dirty="0">
                <a:highlight>
                  <a:srgbClr val="00FF00"/>
                </a:highlight>
                <a:latin typeface="Aptos Narrow" panose="020B0004020202020204" pitchFamily="34" charset="0"/>
              </a:rPr>
              <a:t>Mobile wallets</a:t>
            </a:r>
            <a:r>
              <a:rPr lang="en-US" sz="1600" dirty="0">
                <a:highlight>
                  <a:srgbClr val="00FF00"/>
                </a:highlight>
                <a:latin typeface="Aptos Narrow" panose="020B0004020202020204" pitchFamily="34" charset="0"/>
              </a:rPr>
              <a:t>: </a:t>
            </a:r>
            <a:r>
              <a:rPr lang="en-US" sz="1600" dirty="0">
                <a:latin typeface="Aptos Narrow" panose="020B0004020202020204" pitchFamily="34" charset="0"/>
              </a:rPr>
              <a:t>A virtual wallet that stores your bank account or credit card information. You can add money to your wallet and use it to make payments. Some examples of mobile wallets include Paytm, Google Pay, and Apple Paye modes of digital payment include</a:t>
            </a:r>
          </a:p>
          <a:p>
            <a:r>
              <a:rPr lang="en-US" sz="1600" b="1" dirty="0">
                <a:highlight>
                  <a:srgbClr val="00FF00"/>
                </a:highlight>
                <a:latin typeface="Aptos Narrow" panose="020B0004020202020204" pitchFamily="34" charset="0"/>
              </a:rPr>
              <a:t>E-banking</a:t>
            </a:r>
            <a:r>
              <a:rPr lang="en-US" sz="1600" dirty="0">
                <a:highlight>
                  <a:srgbClr val="00FF00"/>
                </a:highlight>
                <a:latin typeface="Aptos Narrow" panose="020B0004020202020204" pitchFamily="34" charset="0"/>
              </a:rPr>
              <a:t>: </a:t>
            </a:r>
            <a:r>
              <a:rPr lang="en-US" sz="1600" dirty="0">
                <a:latin typeface="Aptos Narrow" panose="020B0004020202020204" pitchFamily="34" charset="0"/>
              </a:rPr>
              <a:t>A digital payment system that allows you to manage your finances online. You can use it to make payments, transfers, and deposit</a:t>
            </a:r>
          </a:p>
          <a:p>
            <a:r>
              <a:rPr lang="en-US" sz="1600" b="1" dirty="0">
                <a:highlight>
                  <a:srgbClr val="00FF00"/>
                </a:highlight>
                <a:latin typeface="Aptos Narrow" panose="020B0004020202020204" pitchFamily="34" charset="0"/>
              </a:rPr>
              <a:t>Unified Payments Interface (UPI</a:t>
            </a:r>
            <a:r>
              <a:rPr lang="en-US" sz="1600" b="1" dirty="0">
                <a:latin typeface="Aptos Narrow" panose="020B0004020202020204" pitchFamily="34" charset="0"/>
              </a:rPr>
              <a:t>)</a:t>
            </a:r>
            <a:r>
              <a:rPr lang="en-US" sz="1600" dirty="0">
                <a:latin typeface="Aptos Narrow" panose="020B0004020202020204" pitchFamily="34" charset="0"/>
              </a:rPr>
              <a:t>: A system that allows you to combine multiple bank accounts into a single mobile app</a:t>
            </a:r>
          </a:p>
          <a:p>
            <a:r>
              <a:rPr lang="en-US" sz="1600" b="1" dirty="0">
                <a:highlight>
                  <a:srgbClr val="00FF00"/>
                </a:highlight>
                <a:latin typeface="Aptos Narrow" panose="020B0004020202020204" pitchFamily="34" charset="0"/>
              </a:rPr>
              <a:t>Bank prepaid cards</a:t>
            </a:r>
            <a:r>
              <a:rPr lang="en-US" sz="1600" dirty="0">
                <a:latin typeface="Aptos Narrow" panose="020B0004020202020204" pitchFamily="34" charset="0"/>
              </a:rPr>
              <a:t>: A pre-loaded debit card issued by a bank. You can use it for single-use or reload it for multiple uses</a:t>
            </a:r>
          </a:p>
          <a:p>
            <a:r>
              <a:rPr lang="en-US" sz="1600" b="1" dirty="0">
                <a:highlight>
                  <a:srgbClr val="00FF00"/>
                </a:highlight>
                <a:latin typeface="Aptos Narrow" panose="020B0004020202020204" pitchFamily="34" charset="0"/>
              </a:rPr>
              <a:t>Credit or debit cards</a:t>
            </a:r>
            <a:r>
              <a:rPr lang="en-US" sz="1600" dirty="0">
                <a:highlight>
                  <a:srgbClr val="00FF00"/>
                </a:highlight>
                <a:latin typeface="Aptos Narrow" panose="020B0004020202020204" pitchFamily="34" charset="0"/>
              </a:rPr>
              <a:t>: </a:t>
            </a:r>
            <a:r>
              <a:rPr lang="en-US" sz="1600" dirty="0">
                <a:latin typeface="Aptos Narrow" panose="020B0004020202020204" pitchFamily="34" charset="0"/>
              </a:rPr>
              <a:t>A popular way to make payments</a:t>
            </a:r>
          </a:p>
          <a:p>
            <a:r>
              <a:rPr lang="en-US" sz="1600" b="1" dirty="0">
                <a:highlight>
                  <a:srgbClr val="00FF00"/>
                </a:highlight>
                <a:latin typeface="Aptos Narrow" panose="020B0004020202020204" pitchFamily="34" charset="0"/>
              </a:rPr>
              <a:t>Peer-to-peer (P2P) transfers</a:t>
            </a:r>
            <a:r>
              <a:rPr lang="en-US" sz="1600" dirty="0">
                <a:latin typeface="Aptos Narrow" panose="020B0004020202020204" pitchFamily="34" charset="0"/>
              </a:rPr>
              <a:t>: A way to transfer money directly to another person</a:t>
            </a:r>
          </a:p>
          <a:p>
            <a:r>
              <a:rPr lang="en-US" sz="1600" b="1" dirty="0">
                <a:highlight>
                  <a:srgbClr val="00FF00"/>
                </a:highlight>
                <a:latin typeface="Aptos Narrow" panose="020B0004020202020204" pitchFamily="34" charset="0"/>
              </a:rPr>
              <a:t>QR code payments</a:t>
            </a:r>
            <a:r>
              <a:rPr lang="en-US" sz="1600" dirty="0">
                <a:latin typeface="Aptos Narrow" panose="020B0004020202020204" pitchFamily="34" charset="0"/>
              </a:rPr>
              <a:t>: A way to make payments using a QR code</a:t>
            </a:r>
          </a:p>
          <a:p>
            <a:r>
              <a:rPr lang="en-US" sz="1600" b="1" dirty="0">
                <a:highlight>
                  <a:srgbClr val="00FF00"/>
                </a:highlight>
                <a:latin typeface="Aptos Narrow" panose="020B0004020202020204" pitchFamily="34" charset="0"/>
              </a:rPr>
              <a:t>Cryptocurrencies</a:t>
            </a:r>
            <a:r>
              <a:rPr lang="en-US" sz="1600" dirty="0">
                <a:highlight>
                  <a:srgbClr val="00FF00"/>
                </a:highlight>
                <a:latin typeface="Aptos Narrow" panose="020B0004020202020204" pitchFamily="34" charset="0"/>
              </a:rPr>
              <a:t>: </a:t>
            </a:r>
            <a:r>
              <a:rPr lang="en-US" sz="1600" dirty="0">
                <a:latin typeface="Aptos Narrow" panose="020B0004020202020204" pitchFamily="34" charset="0"/>
              </a:rPr>
              <a:t>A digital currency that can be used for payment</a:t>
            </a:r>
            <a:endParaRPr lang="en-IN" sz="1600" dirty="0">
              <a:latin typeface="Aptos Narrow" panose="020B0004020202020204" pitchFamily="34" charset="0"/>
            </a:endParaRPr>
          </a:p>
        </p:txBody>
      </p:sp>
    </p:spTree>
    <p:extLst>
      <p:ext uri="{BB962C8B-B14F-4D97-AF65-F5344CB8AC3E}">
        <p14:creationId xmlns:p14="http://schemas.microsoft.com/office/powerpoint/2010/main" val="2784498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D572B-7E20-D207-DC31-BD0E51CFC343}"/>
              </a:ext>
            </a:extLst>
          </p:cNvPr>
          <p:cNvSpPr>
            <a:spLocks noGrp="1"/>
          </p:cNvSpPr>
          <p:nvPr>
            <p:ph type="title"/>
          </p:nvPr>
        </p:nvSpPr>
        <p:spPr>
          <a:xfrm>
            <a:off x="677334" y="609600"/>
            <a:ext cx="8596668" cy="981456"/>
          </a:xfrm>
        </p:spPr>
        <p:txBody>
          <a:bodyPr/>
          <a:lstStyle/>
          <a:p>
            <a:pPr algn="ctr"/>
            <a:r>
              <a:rPr lang="en-US" b="1" dirty="0">
                <a:solidFill>
                  <a:srgbClr val="0070C0"/>
                </a:solidFill>
              </a:rPr>
              <a:t>Banking system in India</a:t>
            </a:r>
            <a:endParaRPr lang="en-IN" b="1" dirty="0">
              <a:solidFill>
                <a:srgbClr val="0070C0"/>
              </a:solidFill>
            </a:endParaRPr>
          </a:p>
        </p:txBody>
      </p:sp>
      <p:pic>
        <p:nvPicPr>
          <p:cNvPr id="7170" name="Picture 2" descr="Decoding the Indian Banking Industry – Discussing its ...">
            <a:extLst>
              <a:ext uri="{FF2B5EF4-FFF2-40B4-BE49-F238E27FC236}">
                <a16:creationId xmlns:a16="http://schemas.microsoft.com/office/drawing/2014/main" id="{0C7BC812-A57B-7C14-F84E-5C9BF1D5191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70215" y="1911350"/>
            <a:ext cx="7303787" cy="4130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260283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18325</TotalTime>
  <Words>1556</Words>
  <Application>Microsoft Office PowerPoint</Application>
  <PresentationFormat>Widescreen</PresentationFormat>
  <Paragraphs>129</Paragraphs>
  <Slides>12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Algerian</vt:lpstr>
      <vt:lpstr>Aptos Narrow</vt:lpstr>
      <vt:lpstr>Arial</vt:lpstr>
      <vt:lpstr>Calibri</vt:lpstr>
      <vt:lpstr>Trebuchet MS</vt:lpstr>
      <vt:lpstr>Wingdings 3</vt:lpstr>
      <vt:lpstr>Facet</vt:lpstr>
      <vt:lpstr>JAWAHARVIDYALA SNIOR SECONDARY SCHOOL ASHOK NAGAR, CHENNAI</vt:lpstr>
      <vt:lpstr>BANKING: ORIGIN AND DEFINITION </vt:lpstr>
      <vt:lpstr>Banking……</vt:lpstr>
      <vt:lpstr>Bank: types</vt:lpstr>
      <vt:lpstr>Banking Accounts</vt:lpstr>
      <vt:lpstr>TYPES OF BANK ACCOUNTS…..</vt:lpstr>
      <vt:lpstr>BANK ACCOUNTs</vt:lpstr>
      <vt:lpstr>CHEQUE AND DEMAND DRAFTS</vt:lpstr>
      <vt:lpstr>DIGITAL BANKING</vt:lpstr>
      <vt:lpstr>DIGITAL BANKING….</vt:lpstr>
      <vt:lpstr>Modes of digital payments</vt:lpstr>
      <vt:lpstr>Banking system in India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Rahul Nandeesh Sivasankaran</dc:creator>
  <cp:lastModifiedBy>Rahul Nandeesh Sivasankaran</cp:lastModifiedBy>
  <cp:revision>133</cp:revision>
  <dcterms:created xsi:type="dcterms:W3CDTF">2025-01-21T13:33:32Z</dcterms:created>
  <dcterms:modified xsi:type="dcterms:W3CDTF">2025-02-03T06:58:43Z</dcterms:modified>
</cp:coreProperties>
</file>