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85" r:id="rId2"/>
    <p:sldId id="282" r:id="rId3"/>
    <p:sldId id="283" r:id="rId4"/>
    <p:sldId id="286" r:id="rId5"/>
    <p:sldId id="274" r:id="rId6"/>
    <p:sldId id="284" r:id="rId7"/>
    <p:sldId id="275" r:id="rId8"/>
    <p:sldId id="276" r:id="rId9"/>
    <p:sldId id="27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84058" autoAdjust="0"/>
  </p:normalViewPr>
  <p:slideViewPr>
    <p:cSldViewPr snapToGrid="0">
      <p:cViewPr varScale="1">
        <p:scale>
          <a:sx n="93" d="100"/>
          <a:sy n="93" d="100"/>
        </p:scale>
        <p:origin x="9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9T01:36:56.37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9T01:36:57.75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9T01:36:58.51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9T01:37:12.38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9T01:37:28.57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9T01:37:29.36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528354-932B-4004-A728-D5B208551CD4}" type="datetimeFigureOut">
              <a:rPr lang="en-IN" smtClean="0"/>
              <a:t>23-11-2024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3B9F62-963C-4DC0-8AC2-22DC3E216F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6917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3B9F62-963C-4DC0-8AC2-22DC3E216F58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96904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3B9F62-963C-4DC0-8AC2-22DC3E216F58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8907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3B9F62-963C-4DC0-8AC2-22DC3E216F58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8327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9DA9E-2F7E-E701-197B-C7860DBAC3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D5F328-94B8-010A-5B31-F29D39F54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373C96-BC05-522A-0A8A-99C55FAD3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32ABE-6E16-4FB2-81E2-722E5F3A9DA7}" type="datetimeFigureOut">
              <a:rPr lang="en-IN" smtClean="0"/>
              <a:t>23-11-2024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5151D6-EED3-C629-DA42-85BF9B094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4B7DA2-BC66-9AE4-F4A9-8499D7119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A0140-CF7E-40F4-829B-97159E7E7E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9422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F2166-DB17-74E8-C7F8-D76C9446A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9749F-C99B-174A-B5E9-46EF30937B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98702A-2491-E91A-267C-3350C6020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32ABE-6E16-4FB2-81E2-722E5F3A9DA7}" type="datetimeFigureOut">
              <a:rPr lang="en-IN" smtClean="0"/>
              <a:t>23-11-2024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BEB66-B20B-824D-4105-13A962794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8ED3F4-2505-ECC3-C30D-5AA63B351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A0140-CF7E-40F4-829B-97159E7E7E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1448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C1187-C213-4CC2-FDCD-85090830A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EB15F9-DFDD-427A-B71F-EC4B838D74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B2D813-A910-CDB4-3509-8CC048176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32ABE-6E16-4FB2-81E2-722E5F3A9DA7}" type="datetimeFigureOut">
              <a:rPr lang="en-IN" smtClean="0"/>
              <a:t>23-11-2024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96C5E7-CDA8-CF6C-2159-6E291B27C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B093F-25DF-F7D6-65B8-66867FE88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A0140-CF7E-40F4-829B-97159E7E7E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5330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55D39-DF4C-DA8C-2B1C-3D044D1B5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3C1FD4-646D-437E-D1E1-E1EF193379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A13234-74F1-AC6E-C06B-5633D90998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D0019B-BA88-BC90-69F4-6771AE4FD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32ABE-6E16-4FB2-81E2-722E5F3A9DA7}" type="datetimeFigureOut">
              <a:rPr lang="en-IN" smtClean="0"/>
              <a:t>23-11-2024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D39281-3FC9-532C-2E9B-C316590C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40D398-EBFF-995A-8C9C-1C003DC38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A0140-CF7E-40F4-829B-97159E7E7E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4706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9C682-291C-67CC-D6C5-6C0701FD5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F68AD1-24A7-2E36-E252-A6F10F20A8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E2A35B-F5CA-59B8-3058-9C14354CD3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A182DA-F521-B690-D15C-8E3B4F7104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DE708F-2612-EB3A-502A-DE3E0CAE2A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93B6B6-4476-F89A-0E79-12BCD3292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32ABE-6E16-4FB2-81E2-722E5F3A9DA7}" type="datetimeFigureOut">
              <a:rPr lang="en-IN" smtClean="0"/>
              <a:t>23-11-2024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E2DA31-7BE2-93EB-826B-5FCFC9C6B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B78F18-F84E-4919-3761-A2552ADD7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A0140-CF7E-40F4-829B-97159E7E7E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7353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9922F-D0DE-3E01-FE0D-235F68E1B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870F6-7693-92EE-7CA3-24CCE6FD1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32ABE-6E16-4FB2-81E2-722E5F3A9DA7}" type="datetimeFigureOut">
              <a:rPr lang="en-IN" smtClean="0"/>
              <a:t>23-11-2024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EE61C5-ED65-44E9-30E4-4C41AA5EB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F44423-90FA-B5CB-9210-FEF573608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A0140-CF7E-40F4-829B-97159E7E7E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2044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B16E32-847F-D115-AFD2-2763BC4ED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32ABE-6E16-4FB2-81E2-722E5F3A9DA7}" type="datetimeFigureOut">
              <a:rPr lang="en-IN" smtClean="0"/>
              <a:t>23-11-2024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EECE85-7093-8A52-F8EC-1753105A8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F23F2B-8D6C-80B4-9C66-7B2A851FB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A0140-CF7E-40F4-829B-97159E7E7E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8407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A6C6C-CC76-A56A-66EC-AE40A3603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47435-47BD-3A1C-36C2-BFD6E90834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2212A4-AEB5-F013-860B-252517583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21D3C8-6910-EF09-6867-2883A5629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32ABE-6E16-4FB2-81E2-722E5F3A9DA7}" type="datetimeFigureOut">
              <a:rPr lang="en-IN" smtClean="0"/>
              <a:t>23-11-2024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29F477-6A5B-3196-BA11-9CD26CDB5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DE84A-2241-6E8E-ED19-ADC72E58A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A0140-CF7E-40F4-829B-97159E7E7E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0067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D61B7-2918-5E42-5065-15CBEF146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0F07FE-38DF-E130-73F7-FC6F49F3F6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48E487-4F17-A092-A994-D2D52FCA53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22A811-3B47-3669-D137-A232A4EDE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32ABE-6E16-4FB2-81E2-722E5F3A9DA7}" type="datetimeFigureOut">
              <a:rPr lang="en-IN" smtClean="0"/>
              <a:t>23-11-2024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C7C215-C648-A643-5942-C3AB026A5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4B11AB-6F32-63E3-5561-D53EF6751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A0140-CF7E-40F4-829B-97159E7E7E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0218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1C7A7-9134-D100-4303-A0BF1002F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066D5C-0B34-5270-E623-52B7EE90FE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4229A-5C0C-53E9-9A23-0066EF135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32ABE-6E16-4FB2-81E2-722E5F3A9DA7}" type="datetimeFigureOut">
              <a:rPr lang="en-IN" smtClean="0"/>
              <a:t>23-11-2024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3C1650-190C-5344-57A1-38AEC8175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E51950-81AB-2DCE-06A8-94F8A84EC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A0140-CF7E-40F4-829B-97159E7E7E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9372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744516-CD3C-EB09-C3A0-8DFCF5D458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97269C-F2A1-ADA1-A707-78D6E1924A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D5AF6B-D63D-1F42-148E-D74375FB5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32ABE-6E16-4FB2-81E2-722E5F3A9DA7}" type="datetimeFigureOut">
              <a:rPr lang="en-IN" smtClean="0"/>
              <a:t>23-11-2024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D97412-5038-D9CC-3381-2016C3E75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BE9342-1C5E-2B36-C989-96089749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A0140-CF7E-40F4-829B-97159E7E7E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7006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6C09CE-808D-B97E-563A-202F4F5DA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A1CE62-8981-95BC-8F92-46B96A422B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C10BF5-6D96-3CA2-E206-5D5659BE0D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32ABE-6E16-4FB2-81E2-722E5F3A9DA7}" type="datetimeFigureOut">
              <a:rPr lang="en-IN" smtClean="0"/>
              <a:t>23-11-2024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83782E-00C0-78AC-C924-B42398CD91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609B9E-5FED-8F50-F1DD-9E391115B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A0140-CF7E-40F4-829B-97159E7E7E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5429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3" Type="http://schemas.openxmlformats.org/officeDocument/2006/relationships/image" Target="../media/image1.png"/><Relationship Id="rId7" Type="http://schemas.openxmlformats.org/officeDocument/2006/relationships/customXml" Target="../ink/ink5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4.xml"/><Relationship Id="rId5" Type="http://schemas.openxmlformats.org/officeDocument/2006/relationships/customXml" Target="../ink/ink3.xml"/><Relationship Id="rId4" Type="http://schemas.openxmlformats.org/officeDocument/2006/relationships/customXml" Target="../ink/ink2.xml"/><Relationship Id="rId9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E8E396B-1BD7-95C4-652F-79257B0AC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5467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JAWAHAR VIDYALAYA SENIOR SECONDARY SCHOOL</a:t>
            </a: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ASHOK NAGAR,CHENNAI</a:t>
            </a: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Algerian" panose="04020705040A02060702" pitchFamily="82" charset="0"/>
              </a:rPr>
              <a:t>FINANCIAL LITERACY COURSE</a:t>
            </a:r>
            <a:br>
              <a:rPr lang="en-US" b="1" dirty="0">
                <a:solidFill>
                  <a:schemeClr val="accent5">
                    <a:lumMod val="75000"/>
                  </a:schemeClr>
                </a:solidFill>
                <a:latin typeface="Algerian" panose="04020705040A02060702" pitchFamily="82" charset="0"/>
              </a:rPr>
            </a:br>
            <a:br>
              <a:rPr lang="en-US" b="1" dirty="0">
                <a:latin typeface="Algerian" panose="04020705040A02060702" pitchFamily="82" charset="0"/>
              </a:rPr>
            </a:b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Forte" panose="03060902040502070203" pitchFamily="66" charset="0"/>
              </a:rPr>
              <a:t>FINANCIAL ASSETS </a:t>
            </a:r>
            <a:br>
              <a:rPr lang="en-US" b="1" dirty="0">
                <a:solidFill>
                  <a:schemeClr val="accent2">
                    <a:lumMod val="75000"/>
                  </a:schemeClr>
                </a:solidFill>
                <a:latin typeface="Forte" panose="03060902040502070203" pitchFamily="66" charset="0"/>
              </a:rPr>
            </a:b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Forte" panose="03060902040502070203" pitchFamily="66" charset="0"/>
              </a:rPr>
              <a:t>&amp;</a:t>
            </a:r>
            <a:br>
              <a:rPr lang="en-US" b="1" dirty="0">
                <a:solidFill>
                  <a:schemeClr val="accent2">
                    <a:lumMod val="75000"/>
                  </a:schemeClr>
                </a:solidFill>
                <a:latin typeface="Forte" panose="03060902040502070203" pitchFamily="66" charset="0"/>
              </a:rPr>
            </a:b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Forte" panose="03060902040502070203" pitchFamily="66" charset="0"/>
              </a:rPr>
              <a:t>INCOME</a:t>
            </a:r>
            <a:br>
              <a:rPr lang="en-US" b="1" dirty="0">
                <a:latin typeface="Forte" panose="03060902040502070203" pitchFamily="66" charset="0"/>
              </a:rPr>
            </a:br>
            <a:br>
              <a:rPr lang="en-US" b="1" dirty="0"/>
            </a:br>
            <a:br>
              <a:rPr lang="en-US" b="1" dirty="0"/>
            </a:br>
            <a:r>
              <a:rPr lang="en-US" b="1" dirty="0">
                <a:solidFill>
                  <a:srgbClr val="00B0F0"/>
                </a:solidFill>
              </a:rPr>
              <a:t>CLASS:IX                                 SESSION II</a:t>
            </a:r>
            <a:endParaRPr lang="en-IN" b="1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D8CFDF6-C9DD-FB8E-CB4A-0C3D220505B0}"/>
                  </a:ext>
                </a:extLst>
              </p14:cNvPr>
              <p14:cNvContentPartPr/>
              <p14:nvPr/>
            </p14:nvContentPartPr>
            <p14:xfrm>
              <a:off x="1964093" y="1684867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D8CFDF6-C9DD-FB8E-CB4A-0C3D220505B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57973" y="1678747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82DB80C-C510-1C4D-9F35-8868EEE417BA}"/>
                  </a:ext>
                </a:extLst>
              </p14:cNvPr>
              <p14:cNvContentPartPr/>
              <p14:nvPr/>
            </p14:nvContentPartPr>
            <p14:xfrm>
              <a:off x="1642253" y="67722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82DB80C-C510-1C4D-9F35-8868EEE417B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36133" y="671107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20AD257-75FB-F16D-4F9D-8F24BFFF0965}"/>
                  </a:ext>
                </a:extLst>
              </p14:cNvPr>
              <p14:cNvContentPartPr/>
              <p14:nvPr/>
            </p14:nvContentPartPr>
            <p14:xfrm>
              <a:off x="1769333" y="1557787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20AD257-75FB-F16D-4F9D-8F24BFFF096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63213" y="1551667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57CF905-CDB4-69A5-2E24-265552B5819B}"/>
                  </a:ext>
                </a:extLst>
              </p14:cNvPr>
              <p14:cNvContentPartPr/>
              <p14:nvPr/>
            </p14:nvContentPartPr>
            <p14:xfrm>
              <a:off x="3691373" y="3386587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57CF905-CDB4-69A5-2E24-265552B5819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85253" y="3380467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BFC1D77A-69A7-2CBE-28F2-4549CB54C08D}"/>
                  </a:ext>
                </a:extLst>
              </p14:cNvPr>
              <p14:cNvContentPartPr/>
              <p14:nvPr/>
            </p14:nvContentPartPr>
            <p14:xfrm>
              <a:off x="3073253" y="982147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BFC1D77A-69A7-2CBE-28F2-4549CB54C08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67133" y="976027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9324BD1A-04FC-BADB-0C33-893D49BABDB1}"/>
                  </a:ext>
                </a:extLst>
              </p14:cNvPr>
              <p14:cNvContentPartPr/>
              <p14:nvPr/>
            </p14:nvContentPartPr>
            <p14:xfrm>
              <a:off x="457133" y="1625107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9324BD1A-04FC-BADB-0C33-893D49BABDB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51013" y="1618987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27256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C5DDB6A-1CB6-02F1-3622-5DDC01700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6800" y="365126"/>
            <a:ext cx="6671733" cy="464607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lgerian" panose="04020705040A02060702" pitchFamily="82" charset="0"/>
              </a:rPr>
              <a:t>             </a:t>
            </a:r>
            <a:r>
              <a:rPr lang="en-US" b="1" i="1" dirty="0">
                <a:solidFill>
                  <a:schemeClr val="accent2">
                    <a:lumMod val="50000"/>
                  </a:schemeClr>
                </a:solidFill>
                <a:latin typeface="Algerian" panose="04020705040A02060702" pitchFamily="82" charset="0"/>
              </a:rPr>
              <a:t>FINANCIAL ASSETS</a:t>
            </a:r>
            <a:endParaRPr lang="en-IN" b="1" i="1" dirty="0">
              <a:solidFill>
                <a:schemeClr val="accent2">
                  <a:lumMod val="50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A8CBB4-CE0B-3A16-5927-8C0F78B673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0867"/>
            <a:ext cx="10515600" cy="474609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  <a:latin typeface="Algerian" panose="04020705040A02060702" pitchFamily="82" charset="0"/>
              </a:rPr>
              <a:t>Current Assets</a:t>
            </a:r>
            <a:r>
              <a:rPr lang="en-US" dirty="0">
                <a:latin typeface="Algerian" panose="04020705040A02060702" pitchFamily="82" charset="0"/>
              </a:rPr>
              <a:t>: </a:t>
            </a:r>
            <a:r>
              <a:rPr lang="en-US" i="1" dirty="0">
                <a:latin typeface="+mj-lt"/>
              </a:rPr>
              <a:t>Cash and Cash Equivalents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Non-Current Assets: </a:t>
            </a:r>
            <a:r>
              <a:rPr lang="en-US" i="1" dirty="0">
                <a:latin typeface="+mj-lt"/>
              </a:rPr>
              <a:t>Real estate and Machinery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Algerian" panose="04020705040A02060702" pitchFamily="82" charset="0"/>
              </a:rPr>
              <a:t>Tangible assets: </a:t>
            </a:r>
            <a:r>
              <a:rPr lang="en-US" i="1" dirty="0">
                <a:latin typeface="+mj-lt"/>
              </a:rPr>
              <a:t>Physical Assets(can be touched and measured</a:t>
            </a:r>
            <a:r>
              <a:rPr lang="en-US" dirty="0">
                <a:latin typeface="+mj-lt"/>
              </a:rPr>
              <a:t>)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Intangible Assets: </a:t>
            </a:r>
            <a:r>
              <a:rPr lang="en-US" i="1" dirty="0">
                <a:latin typeface="+mj-lt"/>
              </a:rPr>
              <a:t>Royalty, Patents, goodwill and Brand value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lgerian" panose="04020705040A02060702" pitchFamily="82" charset="0"/>
              </a:rPr>
              <a:t>Financial assets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: </a:t>
            </a:r>
            <a:r>
              <a:rPr lang="en-US" i="1" dirty="0">
                <a:latin typeface="+mj-lt"/>
              </a:rPr>
              <a:t>Investments/financial instruments</a:t>
            </a:r>
          </a:p>
          <a:p>
            <a:pPr marL="0" indent="0">
              <a:buNone/>
            </a:pPr>
            <a:r>
              <a:rPr lang="en-US" i="1" dirty="0">
                <a:latin typeface="+mj-lt"/>
              </a:rPr>
              <a:t>                                        Stocks, bonds and other securities</a:t>
            </a:r>
            <a:endParaRPr lang="en-IN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73198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5ECEB-62E6-E9D0-166E-B1EA544D7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                  </a:t>
            </a:r>
            <a:r>
              <a:rPr lang="en-US" b="1" i="1" dirty="0" err="1">
                <a:solidFill>
                  <a:schemeClr val="accent5">
                    <a:lumMod val="75000"/>
                  </a:schemeClr>
                </a:solidFill>
                <a:latin typeface="Algerian" panose="04020705040A02060702" pitchFamily="82" charset="0"/>
              </a:rPr>
              <a:t>Income:Definitions</a:t>
            </a:r>
            <a:endParaRPr lang="en-IN" b="1" i="1" dirty="0">
              <a:solidFill>
                <a:schemeClr val="accent5">
                  <a:lumMod val="75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87A84-4A53-125A-AD8E-C8B710E3B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262533" cy="435133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3800" b="1" i="1" dirty="0">
                <a:solidFill>
                  <a:srgbClr val="00B050"/>
                </a:solidFill>
                <a:latin typeface="Forte" panose="03060902040502070203" pitchFamily="66" charset="0"/>
              </a:rPr>
              <a:t>Earned Income</a:t>
            </a:r>
            <a:r>
              <a:rPr lang="en-US" sz="3800" b="1" i="1" dirty="0">
                <a:latin typeface="Forte" panose="03060902040502070203" pitchFamily="66" charset="0"/>
              </a:rPr>
              <a:t>: </a:t>
            </a:r>
          </a:p>
          <a:p>
            <a:pPr marL="0" indent="0" algn="ctr">
              <a:buNone/>
            </a:pPr>
            <a:r>
              <a:rPr lang="en-US" sz="3800" b="1" i="1" dirty="0">
                <a:latin typeface="Forte" panose="03060902040502070203" pitchFamily="66" charset="0"/>
              </a:rPr>
              <a:t> </a:t>
            </a:r>
            <a:r>
              <a:rPr lang="en-US" sz="3800" dirty="0">
                <a:latin typeface="Forte" panose="03060902040502070203" pitchFamily="66" charset="0"/>
              </a:rPr>
              <a:t>Salary,</a:t>
            </a:r>
          </a:p>
          <a:p>
            <a:pPr marL="0" indent="0" algn="ctr">
              <a:buNone/>
            </a:pPr>
            <a:r>
              <a:rPr lang="en-US" sz="3800" dirty="0">
                <a:latin typeface="Forte" panose="03060902040502070203" pitchFamily="66" charset="0"/>
              </a:rPr>
              <a:t>Hourly wages,</a:t>
            </a:r>
          </a:p>
          <a:p>
            <a:pPr marL="0" indent="0" algn="ctr">
              <a:buNone/>
            </a:pPr>
            <a:r>
              <a:rPr lang="en-US" sz="3800" dirty="0">
                <a:latin typeface="Forte" panose="03060902040502070203" pitchFamily="66" charset="0"/>
              </a:rPr>
              <a:t>Self Employment</a:t>
            </a:r>
          </a:p>
          <a:p>
            <a:pPr marL="0" indent="0" algn="ctr">
              <a:buNone/>
            </a:pPr>
            <a:endParaRPr lang="en-US" sz="3800" dirty="0">
              <a:latin typeface="Forte" panose="03060902040502070203" pitchFamily="66" charset="0"/>
            </a:endParaRPr>
          </a:p>
          <a:p>
            <a:pPr marL="0" indent="0" algn="ctr">
              <a:buNone/>
            </a:pPr>
            <a:r>
              <a:rPr lang="en-US" sz="3800" b="1" i="1" dirty="0">
                <a:solidFill>
                  <a:srgbClr val="0070C0"/>
                </a:solidFill>
                <a:latin typeface="Forte" panose="03060902040502070203" pitchFamily="66" charset="0"/>
              </a:rPr>
              <a:t>Unearned Income</a:t>
            </a:r>
            <a:r>
              <a:rPr lang="en-US" sz="3800" dirty="0">
                <a:solidFill>
                  <a:srgbClr val="0070C0"/>
                </a:solidFill>
                <a:latin typeface="Forte" panose="03060902040502070203" pitchFamily="66" charset="0"/>
              </a:rPr>
              <a:t>: </a:t>
            </a:r>
          </a:p>
          <a:p>
            <a:pPr marL="0" indent="0" algn="ctr">
              <a:buNone/>
            </a:pPr>
            <a:r>
              <a:rPr lang="en-US" sz="3800" dirty="0">
                <a:latin typeface="Forte" panose="03060902040502070203" pitchFamily="66" charset="0"/>
              </a:rPr>
              <a:t>Interests,</a:t>
            </a:r>
          </a:p>
          <a:p>
            <a:pPr marL="0" indent="0" algn="ctr">
              <a:buNone/>
            </a:pPr>
            <a:r>
              <a:rPr lang="en-US" sz="3800" dirty="0">
                <a:latin typeface="Forte" panose="03060902040502070203" pitchFamily="66" charset="0"/>
              </a:rPr>
              <a:t> Dividends</a:t>
            </a:r>
          </a:p>
          <a:p>
            <a:pPr marL="0" indent="0" algn="ctr">
              <a:buNone/>
            </a:pPr>
            <a:r>
              <a:rPr lang="en-US" sz="3800" dirty="0">
                <a:latin typeface="Forte" panose="03060902040502070203" pitchFamily="66" charset="0"/>
              </a:rPr>
              <a:t>Rental </a:t>
            </a:r>
            <a:r>
              <a:rPr lang="en-US" sz="3800" dirty="0" err="1">
                <a:latin typeface="Forte" panose="03060902040502070203" pitchFamily="66" charset="0"/>
              </a:rPr>
              <a:t>Incomeand</a:t>
            </a:r>
            <a:endParaRPr lang="en-US" sz="3800" dirty="0">
              <a:latin typeface="Forte" panose="03060902040502070203" pitchFamily="66" charset="0"/>
            </a:endParaRPr>
          </a:p>
          <a:p>
            <a:pPr marL="0" indent="0" algn="ctr">
              <a:buNone/>
            </a:pPr>
            <a:r>
              <a:rPr lang="en-US" sz="3800" dirty="0">
                <a:latin typeface="Forte" panose="03060902040502070203" pitchFamily="66" charset="0"/>
              </a:rPr>
              <a:t> Capital Gains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5488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3C7C3-98D4-9100-7A59-A49B9FA77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B0F0"/>
                </a:solidFill>
                <a:latin typeface="Algerian" panose="04020705040A02060702" pitchFamily="82" charset="0"/>
              </a:rPr>
              <a:t>INCOME: DEFINITIONS</a:t>
            </a:r>
            <a:endParaRPr lang="en-IN" dirty="0">
              <a:solidFill>
                <a:srgbClr val="00B0F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5D171-BC85-2145-F163-A6A0CB27B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0218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600" b="1" i="1" dirty="0">
                <a:solidFill>
                  <a:srgbClr val="7030A0"/>
                </a:solidFill>
                <a:latin typeface="Forte" panose="03060902040502070203" pitchFamily="66" charset="0"/>
              </a:rPr>
              <a:t>Gross Income</a:t>
            </a:r>
            <a:r>
              <a:rPr lang="en-US" sz="3200" b="1" i="1" dirty="0">
                <a:solidFill>
                  <a:srgbClr val="7030A0"/>
                </a:solidFill>
                <a:latin typeface="Forte" panose="03060902040502070203" pitchFamily="66" charset="0"/>
              </a:rPr>
              <a:t>:   </a:t>
            </a:r>
          </a:p>
          <a:p>
            <a:pPr marL="0" indent="0" algn="ctr">
              <a:buNone/>
            </a:pPr>
            <a:r>
              <a:rPr lang="en-US" sz="2800" dirty="0">
                <a:latin typeface="Forte" panose="03060902040502070203" pitchFamily="66" charset="0"/>
              </a:rPr>
              <a:t>           Total Income earn before any deductions</a:t>
            </a:r>
          </a:p>
          <a:p>
            <a:pPr marL="0" indent="0" algn="ctr">
              <a:buNone/>
            </a:pP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Forte" panose="03060902040502070203" pitchFamily="66" charset="0"/>
              </a:rPr>
              <a:t>Net Income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  <a:latin typeface="Forte" panose="03060902040502070203" pitchFamily="66" charset="0"/>
              </a:rPr>
              <a:t>:  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chemeClr val="accent1">
                    <a:lumMod val="50000"/>
                  </a:schemeClr>
                </a:solidFill>
                <a:latin typeface="Forte" panose="03060902040502070203" pitchFamily="66" charset="0"/>
              </a:rPr>
              <a:t>        </a:t>
            </a:r>
            <a:r>
              <a:rPr lang="en-US" sz="2800" dirty="0">
                <a:latin typeface="Forte" panose="03060902040502070203" pitchFamily="66" charset="0"/>
              </a:rPr>
              <a:t>Real Income </a:t>
            </a:r>
            <a:r>
              <a:rPr lang="en-US" sz="2800" dirty="0" err="1">
                <a:latin typeface="Forte" panose="03060902040502070203" pitchFamily="66" charset="0"/>
              </a:rPr>
              <a:t>i.e</a:t>
            </a:r>
            <a:r>
              <a:rPr lang="en-US" sz="2800" dirty="0">
                <a:latin typeface="Forte" panose="03060902040502070203" pitchFamily="66" charset="0"/>
              </a:rPr>
              <a:t> take home after deductions</a:t>
            </a:r>
          </a:p>
          <a:p>
            <a:pPr marL="0" indent="0" algn="ctr">
              <a:buNone/>
            </a:pPr>
            <a:r>
              <a:rPr lang="en-US" sz="3600" i="1" dirty="0">
                <a:solidFill>
                  <a:srgbClr val="00B0F0"/>
                </a:solidFill>
                <a:latin typeface="Forte" panose="03060902040502070203" pitchFamily="66" charset="0"/>
              </a:rPr>
              <a:t>Active Income</a:t>
            </a:r>
            <a:r>
              <a:rPr lang="en-US" sz="2800" i="1" dirty="0">
                <a:latin typeface="Forte" panose="03060902040502070203" pitchFamily="66" charset="0"/>
              </a:rPr>
              <a:t>:</a:t>
            </a:r>
          </a:p>
          <a:p>
            <a:pPr marL="0" indent="0" algn="ctr">
              <a:buNone/>
            </a:pPr>
            <a:r>
              <a:rPr lang="en-US" sz="2800" dirty="0">
                <a:latin typeface="Forte" panose="03060902040502070203" pitchFamily="66" charset="0"/>
              </a:rPr>
              <a:t>          Job/Business(actively work for it)</a:t>
            </a:r>
          </a:p>
          <a:p>
            <a:pPr marL="0" indent="0" algn="ctr">
              <a:buNone/>
            </a:pPr>
            <a:r>
              <a:rPr lang="en-US" sz="3600" i="1" dirty="0">
                <a:solidFill>
                  <a:schemeClr val="accent2">
                    <a:lumMod val="75000"/>
                  </a:schemeClr>
                </a:solidFill>
                <a:latin typeface="Forte" panose="03060902040502070203" pitchFamily="66" charset="0"/>
              </a:rPr>
              <a:t>Passive Income: 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Forte" panose="03060902040502070203" pitchFamily="66" charset="0"/>
              </a:rPr>
              <a:t>         Earned with little or no effort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Forte" panose="03060902040502070203" pitchFamily="66" charset="0"/>
              </a:rPr>
              <a:t>         (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Forte" panose="03060902040502070203" pitchFamily="66" charset="0"/>
              </a:rPr>
              <a:t>Properties,dividend,Patents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Forte" panose="03060902040502070203" pitchFamily="66" charset="0"/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Forte" panose="03060902040502070203" pitchFamily="66" charset="0"/>
              </a:rPr>
              <a:t>etc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Forte" panose="03060902040502070203" pitchFamily="66" charset="0"/>
              </a:rPr>
              <a:t>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12261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20000"/>
                <a:lumOff val="80000"/>
              </a:schemeClr>
            </a:gs>
            <a:gs pos="74000">
              <a:schemeClr val="accent5">
                <a:lumMod val="40000"/>
                <a:lumOff val="60000"/>
              </a:schemeClr>
            </a:gs>
            <a:gs pos="83000">
              <a:schemeClr val="accent5">
                <a:lumMod val="60000"/>
                <a:lumOff val="40000"/>
              </a:schemeClr>
            </a:gs>
            <a:gs pos="100000">
              <a:schemeClr val="accent5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CBA70AF-C43F-0577-3375-63566E813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2947" y="288760"/>
            <a:ext cx="9519653" cy="803440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>
                <a:latin typeface="Freestyle Script" panose="030804020302050B0404" pitchFamily="66" charset="0"/>
              </a:rPr>
              <a:t> </a:t>
            </a:r>
            <a:br>
              <a:rPr lang="en-US" dirty="0">
                <a:latin typeface="Freestyle Script" panose="030804020302050B0404" pitchFamily="66" charset="0"/>
              </a:rPr>
            </a:br>
            <a:br>
              <a:rPr lang="en-US" dirty="0">
                <a:latin typeface="Freestyle Script" panose="030804020302050B0404" pitchFamily="66" charset="0"/>
              </a:rPr>
            </a:br>
            <a:r>
              <a:rPr lang="en-US" dirty="0"/>
              <a:t> </a:t>
            </a:r>
            <a:r>
              <a:rPr lang="en-US" b="1" i="1" dirty="0" err="1">
                <a:solidFill>
                  <a:schemeClr val="accent5">
                    <a:lumMod val="75000"/>
                  </a:schemeClr>
                </a:solidFill>
                <a:latin typeface="Algerian" panose="04020705040A02060702" pitchFamily="82" charset="0"/>
              </a:rPr>
              <a:t>Income:Definitions</a:t>
            </a:r>
            <a:br>
              <a:rPr lang="en-US" dirty="0">
                <a:latin typeface="Freestyle Script" panose="030804020302050B0404" pitchFamily="66" charset="0"/>
              </a:rPr>
            </a:br>
            <a:br>
              <a:rPr lang="en-US" dirty="0">
                <a:latin typeface="Freestyle Script" panose="030804020302050B0404" pitchFamily="66" charset="0"/>
              </a:rPr>
            </a:br>
            <a:r>
              <a:rPr lang="en-US" sz="5300" dirty="0">
                <a:latin typeface="Freestyle Script" panose="030804020302050B0404" pitchFamily="66" charset="0"/>
              </a:rPr>
              <a:t>R</a:t>
            </a:r>
            <a:r>
              <a:rPr lang="en-US" sz="5300" dirty="0">
                <a:solidFill>
                  <a:srgbClr val="00B0F0"/>
                </a:solidFill>
                <a:latin typeface="Freestyle Script" panose="030804020302050B0404" pitchFamily="66" charset="0"/>
              </a:rPr>
              <a:t>egular income </a:t>
            </a:r>
            <a:r>
              <a:rPr lang="en-US" dirty="0">
                <a:latin typeface="Freestyle Script" panose="030804020302050B0404" pitchFamily="66" charset="0"/>
              </a:rPr>
              <a:t>within </a:t>
            </a:r>
            <a:r>
              <a:rPr lang="en-US" u="sng" dirty="0">
                <a:latin typeface="Freestyle Script" panose="030804020302050B0404" pitchFamily="66" charset="0"/>
              </a:rPr>
              <a:t>a specific amount</a:t>
            </a:r>
            <a:r>
              <a:rPr lang="en-US" dirty="0">
                <a:latin typeface="Freestyle Script" panose="030804020302050B0404" pitchFamily="66" charset="0"/>
              </a:rPr>
              <a:t> of time following the end of a pay period.(Weekly, monthly or annually)</a:t>
            </a:r>
            <a:br>
              <a:rPr lang="en-US" dirty="0">
                <a:latin typeface="Freestyle Script" panose="030804020302050B0404" pitchFamily="66" charset="0"/>
              </a:rPr>
            </a:br>
            <a:r>
              <a:rPr lang="en-US" dirty="0">
                <a:latin typeface="Freestyle Script" panose="030804020302050B0404" pitchFamily="66" charset="0"/>
              </a:rPr>
              <a:t>for children: pocket money, for employee: Salary, for retiree: Pension</a:t>
            </a:r>
            <a:br>
              <a:rPr lang="en-US" dirty="0">
                <a:latin typeface="Freestyle Script" panose="030804020302050B0404" pitchFamily="66" charset="0"/>
              </a:rPr>
            </a:br>
            <a:r>
              <a:rPr lang="en-US" sz="6000" dirty="0">
                <a:solidFill>
                  <a:srgbClr val="7030A0"/>
                </a:solidFill>
                <a:latin typeface="Freestyle Script" panose="030804020302050B0404" pitchFamily="66" charset="0"/>
              </a:rPr>
              <a:t>Supplemental income </a:t>
            </a:r>
            <a:r>
              <a:rPr lang="en-US" sz="6000" dirty="0">
                <a:latin typeface="Freestyle Script" panose="030804020302050B0404" pitchFamily="66" charset="0"/>
              </a:rPr>
              <a:t> </a:t>
            </a:r>
            <a:r>
              <a:rPr lang="en-US" dirty="0">
                <a:latin typeface="Freestyle Script" panose="030804020302050B0404" pitchFamily="66" charset="0"/>
              </a:rPr>
              <a:t>money  earn in </a:t>
            </a:r>
            <a:r>
              <a:rPr lang="en-US" u="sng" dirty="0">
                <a:latin typeface="Freestyle Script" panose="030804020302050B0404" pitchFamily="66" charset="0"/>
              </a:rPr>
              <a:t>addition</a:t>
            </a:r>
            <a:r>
              <a:rPr lang="en-US" dirty="0">
                <a:latin typeface="Freestyle Script" panose="030804020302050B0404" pitchFamily="66" charset="0"/>
              </a:rPr>
              <a:t> to our regular paycheck</a:t>
            </a:r>
            <a:br>
              <a:rPr lang="en-US" dirty="0">
                <a:latin typeface="Freestyle Script" panose="030804020302050B0404" pitchFamily="66" charset="0"/>
              </a:rPr>
            </a:br>
            <a:r>
              <a:rPr lang="en-US" sz="6000" dirty="0">
                <a:solidFill>
                  <a:srgbClr val="FF0000"/>
                </a:solidFill>
                <a:latin typeface="Freestyle Script" panose="030804020302050B0404" pitchFamily="66" charset="0"/>
              </a:rPr>
              <a:t>Income Management</a:t>
            </a:r>
            <a:r>
              <a:rPr lang="en-US" sz="6000" dirty="0">
                <a:latin typeface="Freestyle Script" panose="030804020302050B0404" pitchFamily="66" charset="0"/>
              </a:rPr>
              <a:t>: </a:t>
            </a:r>
            <a:r>
              <a:rPr lang="en-US" u="sng" dirty="0">
                <a:latin typeface="Freestyle Script" panose="030804020302050B0404" pitchFamily="66" charset="0"/>
              </a:rPr>
              <a:t>Planning</a:t>
            </a:r>
            <a:r>
              <a:rPr lang="en-US" dirty="0">
                <a:latin typeface="Freestyle Script" panose="030804020302050B0404" pitchFamily="66" charset="0"/>
              </a:rPr>
              <a:t> and </a:t>
            </a:r>
            <a:r>
              <a:rPr lang="en-US" u="sng" dirty="0">
                <a:latin typeface="Freestyle Script" panose="030804020302050B0404" pitchFamily="66" charset="0"/>
              </a:rPr>
              <a:t>controlling</a:t>
            </a:r>
            <a:r>
              <a:rPr lang="en-US" dirty="0">
                <a:latin typeface="Freestyle Script" panose="030804020302050B0404" pitchFamily="66" charset="0"/>
              </a:rPr>
              <a:t> the income and the sources of income</a:t>
            </a: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3562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13294A1-1BCA-4183-50BA-02269A9E5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365126"/>
            <a:ext cx="8348133" cy="82020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lgerian" panose="04020705040A02060702" pitchFamily="82" charset="0"/>
              </a:rPr>
              <a:t>SOURCES OF INCOME FOR STUDENTS</a:t>
            </a:r>
            <a:endParaRPr lang="en-IN" b="1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B2E064-E41E-2EE3-D6DA-7D05B61FB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467" y="1490132"/>
            <a:ext cx="9254066" cy="5002741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en-US" sz="2400" b="1" i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3200" b="1" i="1" dirty="0">
                <a:solidFill>
                  <a:srgbClr val="7030A0"/>
                </a:solidFill>
              </a:rPr>
              <a:t>Pocket Money:</a:t>
            </a:r>
          </a:p>
          <a:p>
            <a:pPr marL="0" indent="0">
              <a:buNone/>
            </a:pPr>
            <a:r>
              <a:rPr lang="en-US" sz="3200" b="1" i="1" dirty="0">
                <a:solidFill>
                  <a:srgbClr val="7030A0"/>
                </a:solidFill>
              </a:rPr>
              <a:t>  </a:t>
            </a:r>
            <a:r>
              <a:rPr lang="en-US" sz="3200" dirty="0"/>
              <a:t>from Parents, Grand Parents or Guardians</a:t>
            </a:r>
          </a:p>
          <a:p>
            <a:pPr marL="0" indent="0">
              <a:buNone/>
            </a:pPr>
            <a:r>
              <a:rPr lang="en-US" sz="3200" b="1" i="1" dirty="0">
                <a:solidFill>
                  <a:srgbClr val="002060"/>
                </a:solidFill>
              </a:rPr>
              <a:t>Birthday/Occasion </a:t>
            </a:r>
            <a:r>
              <a:rPr lang="en-US" sz="3200" dirty="0">
                <a:solidFill>
                  <a:srgbClr val="002060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</a:rPr>
              <a:t>Weekly or monthly allowance for  food, transportation and entertainment</a:t>
            </a:r>
          </a:p>
          <a:p>
            <a:pPr marL="0" indent="0">
              <a:buNone/>
            </a:pPr>
            <a:r>
              <a:rPr lang="en-US" sz="3200" b="1" i="1" dirty="0">
                <a:solidFill>
                  <a:schemeClr val="accent6">
                    <a:lumMod val="75000"/>
                  </a:schemeClr>
                </a:solidFill>
              </a:rPr>
              <a:t>Gifts :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</a:rPr>
              <a:t>Money or Gift cards</a:t>
            </a:r>
          </a:p>
          <a:p>
            <a:pPr marL="0" indent="0">
              <a:buNone/>
            </a:pPr>
            <a:r>
              <a:rPr lang="en-US" sz="3200" b="1" i="1" dirty="0"/>
              <a:t>S</a:t>
            </a:r>
            <a:r>
              <a:rPr lang="en-US" sz="3200" b="1" i="1" dirty="0">
                <a:solidFill>
                  <a:schemeClr val="accent1">
                    <a:lumMod val="75000"/>
                  </a:schemeClr>
                </a:solidFill>
              </a:rPr>
              <a:t>cholarships</a:t>
            </a:r>
            <a:r>
              <a:rPr lang="en-US" sz="3200" b="1" i="1" dirty="0"/>
              <a:t>: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</a:rPr>
              <a:t>Based on academic performance or need</a:t>
            </a:r>
          </a:p>
          <a:p>
            <a:pPr marL="0" indent="0">
              <a:buNone/>
            </a:pPr>
            <a:r>
              <a:rPr lang="en-US" sz="3200" b="1" i="1" dirty="0">
                <a:solidFill>
                  <a:srgbClr val="FF0000"/>
                </a:solidFill>
              </a:rPr>
              <a:t>Grants: 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</a:rPr>
              <a:t>From Governments or Educational Institutions</a:t>
            </a:r>
          </a:p>
          <a:p>
            <a:pPr marL="0" indent="0">
              <a:buNone/>
            </a:pPr>
            <a:r>
              <a:rPr lang="en-US" sz="3200" b="1" i="1" dirty="0">
                <a:solidFill>
                  <a:schemeClr val="accent1">
                    <a:lumMod val="50000"/>
                  </a:schemeClr>
                </a:solidFill>
              </a:rPr>
              <a:t>Paid Internships</a:t>
            </a:r>
            <a:r>
              <a:rPr lang="en-US" sz="3200" dirty="0"/>
              <a:t>:</a:t>
            </a:r>
          </a:p>
          <a:p>
            <a:pPr marL="0" indent="0">
              <a:buNone/>
            </a:pPr>
            <a:r>
              <a:rPr lang="en-US" sz="3200" dirty="0"/>
              <a:t>Gaining professional experience while earning money</a:t>
            </a:r>
          </a:p>
          <a:p>
            <a:pPr marL="0" indent="0">
              <a:buNone/>
            </a:pPr>
            <a:r>
              <a:rPr lang="en-US" sz="3200" b="1" i="1" dirty="0">
                <a:solidFill>
                  <a:schemeClr val="accent2">
                    <a:lumMod val="75000"/>
                  </a:schemeClr>
                </a:solidFill>
              </a:rPr>
              <a:t>Research Assistantship: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bg2">
                    <a:lumMod val="50000"/>
                  </a:schemeClr>
                </a:solidFill>
              </a:rPr>
              <a:t>Paid positions in Universities and Industries</a:t>
            </a:r>
            <a:endParaRPr lang="en-IN" sz="32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110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FCAA463-E621-1E1B-CF9D-132835760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7030A0"/>
                </a:solidFill>
                <a:latin typeface="Algerian" panose="04020705040A02060702" pitchFamily="82" charset="0"/>
              </a:rPr>
              <a:t>WHY SUPPLEMENTING INCOME???</a:t>
            </a:r>
            <a:endParaRPr lang="en-IN" dirty="0">
              <a:solidFill>
                <a:srgbClr val="7030A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70454-1FDA-15E0-279E-ECA9DBEC812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34750" y="1561639"/>
            <a:ext cx="9502218" cy="5214065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IN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91D4166-9AF6-7061-8E8A-DC512F4F8601}"/>
              </a:ext>
            </a:extLst>
          </p:cNvPr>
          <p:cNvSpPr/>
          <p:nvPr/>
        </p:nvSpPr>
        <p:spPr>
          <a:xfrm>
            <a:off x="2470484" y="1609509"/>
            <a:ext cx="6930190" cy="59673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INCREASE SAVINGS /EMERGENCY FUNDS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8A82230-3284-DF75-C3F6-1EC40E224459}"/>
              </a:ext>
            </a:extLst>
          </p:cNvPr>
          <p:cNvSpPr/>
          <p:nvPr/>
        </p:nvSpPr>
        <p:spPr>
          <a:xfrm>
            <a:off x="2470484" y="2368323"/>
            <a:ext cx="6930190" cy="59673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PAY OFF GENERAL DEBT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B01C201-6A52-2BF9-AF93-E8929BC149A1}"/>
              </a:ext>
            </a:extLst>
          </p:cNvPr>
          <p:cNvSpPr/>
          <p:nvPr/>
        </p:nvSpPr>
        <p:spPr>
          <a:xfrm>
            <a:off x="2470484" y="3062078"/>
            <a:ext cx="6930190" cy="59673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SAVE UP FOR HOLIDAY EXPENSES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9A10FD2-E37D-F925-D925-BDF35455BF2D}"/>
              </a:ext>
            </a:extLst>
          </p:cNvPr>
          <p:cNvSpPr/>
          <p:nvPr/>
        </p:nvSpPr>
        <p:spPr>
          <a:xfrm>
            <a:off x="2630905" y="3781781"/>
            <a:ext cx="6930190" cy="59673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FOCUS ON YOUR PASSIONS OUTSIDE WORK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BF4A4E4-BF16-4ED8-30F6-FB1615D88462}"/>
              </a:ext>
            </a:extLst>
          </p:cNvPr>
          <p:cNvSpPr/>
          <p:nvPr/>
        </p:nvSpPr>
        <p:spPr>
          <a:xfrm>
            <a:off x="2630905" y="4466454"/>
            <a:ext cx="6930190" cy="59673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GAIN ADDITIONAL CAREER EXPERIENCE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7C92D31-68C7-C163-88AF-3969AF8FF428}"/>
              </a:ext>
            </a:extLst>
          </p:cNvPr>
          <p:cNvSpPr/>
          <p:nvPr/>
        </p:nvSpPr>
        <p:spPr>
          <a:xfrm>
            <a:off x="2735900" y="5161253"/>
            <a:ext cx="6930190" cy="59673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SAVE FOR RETIREMENT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37169F5-E5C4-07D8-59FA-C8E5385594B8}"/>
              </a:ext>
            </a:extLst>
          </p:cNvPr>
          <p:cNvSpPr/>
          <p:nvPr/>
        </p:nvSpPr>
        <p:spPr>
          <a:xfrm>
            <a:off x="2735900" y="5856052"/>
            <a:ext cx="6930190" cy="59673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TO IMPROVE FINANCIAL STABILITY</a:t>
            </a:r>
            <a:endParaRPr lang="en-IN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612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CFC45-2C25-BCDC-756B-63D376949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65295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  <a:latin typeface="Algerian" panose="04020705040A02060702" pitchFamily="82" charset="0"/>
              </a:rPr>
              <a:t>WAYS OF SUPPLEMENTING INCOME</a:t>
            </a:r>
            <a:endParaRPr lang="en-IN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FDDB293-6BBB-21A4-24F6-93521DC8A34B}"/>
              </a:ext>
            </a:extLst>
          </p:cNvPr>
          <p:cNvSpPr/>
          <p:nvPr/>
        </p:nvSpPr>
        <p:spPr>
          <a:xfrm>
            <a:off x="563720" y="1900989"/>
            <a:ext cx="2454442" cy="9144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SELLING HANDMADE /HOMEMADE</a:t>
            </a:r>
            <a:endParaRPr lang="en-IN" dirty="0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F84BEADD-6B68-0F59-476F-6EDE87C42E28}"/>
              </a:ext>
            </a:extLst>
          </p:cNvPr>
          <p:cNvSpPr/>
          <p:nvPr/>
        </p:nvSpPr>
        <p:spPr>
          <a:xfrm>
            <a:off x="2973084" y="2125986"/>
            <a:ext cx="978408" cy="48463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9551D1E-6C2D-BF31-26D1-FFCABB08D9DC}"/>
              </a:ext>
            </a:extLst>
          </p:cNvPr>
          <p:cNvSpPr/>
          <p:nvPr/>
        </p:nvSpPr>
        <p:spPr>
          <a:xfrm>
            <a:off x="563720" y="3081187"/>
            <a:ext cx="2454442" cy="1161299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 TO P LENDING</a:t>
            </a:r>
            <a:endParaRPr lang="en-IN" dirty="0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415E24F2-DF4E-4A46-7229-70B8EB267257}"/>
              </a:ext>
            </a:extLst>
          </p:cNvPr>
          <p:cNvSpPr/>
          <p:nvPr/>
        </p:nvSpPr>
        <p:spPr>
          <a:xfrm>
            <a:off x="3018162" y="3508652"/>
            <a:ext cx="978408" cy="48463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7B4E21-2F41-7681-199F-528373F03B72}"/>
              </a:ext>
            </a:extLst>
          </p:cNvPr>
          <p:cNvSpPr/>
          <p:nvPr/>
        </p:nvSpPr>
        <p:spPr>
          <a:xfrm>
            <a:off x="3996570" y="1627645"/>
            <a:ext cx="4910328" cy="136701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Food Items ,</a:t>
            </a:r>
            <a:r>
              <a:rPr lang="en-US" dirty="0" err="1"/>
              <a:t>Jewellery</a:t>
            </a:r>
            <a:r>
              <a:rPr lang="en-US" dirty="0"/>
              <a:t> accessories,</a:t>
            </a:r>
          </a:p>
          <a:p>
            <a:pPr algn="ctr"/>
            <a:r>
              <a:rPr lang="en-US" dirty="0"/>
              <a:t>Home Décor, </a:t>
            </a:r>
            <a:r>
              <a:rPr lang="en-US" dirty="0" err="1"/>
              <a:t>Bath&amp;Body</a:t>
            </a:r>
            <a:r>
              <a:rPr lang="en-US" dirty="0"/>
              <a:t> products,</a:t>
            </a:r>
          </a:p>
          <a:p>
            <a:pPr algn="ctr"/>
            <a:r>
              <a:rPr lang="en-US" dirty="0"/>
              <a:t>Seasonal Crafts,</a:t>
            </a:r>
          </a:p>
          <a:p>
            <a:pPr algn="ctr"/>
            <a:r>
              <a:rPr lang="en-US" dirty="0"/>
              <a:t>Printed Fabrics and arts</a:t>
            </a:r>
            <a:endParaRPr lang="en-IN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ED7D212-A573-364E-6F0F-139E5C09B885}"/>
              </a:ext>
            </a:extLst>
          </p:cNvPr>
          <p:cNvSpPr/>
          <p:nvPr/>
        </p:nvSpPr>
        <p:spPr>
          <a:xfrm>
            <a:off x="3957588" y="3141105"/>
            <a:ext cx="4949310" cy="136701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Renting vehicles, Furniture and Tools</a:t>
            </a:r>
          </a:p>
          <a:p>
            <a:pPr algn="ctr"/>
            <a:r>
              <a:rPr lang="en-US" dirty="0"/>
              <a:t>Getting loans,</a:t>
            </a:r>
          </a:p>
          <a:p>
            <a:pPr algn="ctr"/>
            <a:r>
              <a:rPr lang="en-US" dirty="0"/>
              <a:t>Renting Musical Instruments</a:t>
            </a:r>
            <a:endParaRPr lang="en-IN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430F964-9CEE-5A49-0C1A-453487EC209B}"/>
              </a:ext>
            </a:extLst>
          </p:cNvPr>
          <p:cNvSpPr/>
          <p:nvPr/>
        </p:nvSpPr>
        <p:spPr>
          <a:xfrm>
            <a:off x="518642" y="4654566"/>
            <a:ext cx="2454442" cy="1161299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MAKE HOBBY A JOB</a:t>
            </a:r>
            <a:endParaRPr lang="en-IN" sz="20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E0FDD1-EB0A-E5E0-5442-7B6966313E5C}"/>
              </a:ext>
            </a:extLst>
          </p:cNvPr>
          <p:cNvSpPr/>
          <p:nvPr/>
        </p:nvSpPr>
        <p:spPr>
          <a:xfrm>
            <a:off x="3957588" y="4654565"/>
            <a:ext cx="4949310" cy="136701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YouTuber, Influencer, Blogger,</a:t>
            </a:r>
          </a:p>
          <a:p>
            <a:pPr algn="ctr"/>
            <a:r>
              <a:rPr lang="en-US" dirty="0"/>
              <a:t>Creating Templates and photos</a:t>
            </a:r>
            <a:endParaRPr lang="en-IN" dirty="0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94897DF8-49E7-EB12-2FD4-C20FC45B4DAF}"/>
              </a:ext>
            </a:extLst>
          </p:cNvPr>
          <p:cNvSpPr/>
          <p:nvPr/>
        </p:nvSpPr>
        <p:spPr>
          <a:xfrm>
            <a:off x="2973084" y="4992899"/>
            <a:ext cx="978408" cy="48463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266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20000"/>
                <a:lumOff val="80000"/>
              </a:schemeClr>
            </a:gs>
            <a:gs pos="74000">
              <a:schemeClr val="accent5">
                <a:lumMod val="40000"/>
                <a:lumOff val="60000"/>
              </a:schemeClr>
            </a:gs>
            <a:gs pos="83000">
              <a:schemeClr val="accent5">
                <a:lumMod val="60000"/>
                <a:lumOff val="40000"/>
              </a:schemeClr>
            </a:gs>
            <a:gs pos="100000">
              <a:schemeClr val="accent5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3E006-1483-5A46-E5C0-A2F1FAC35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355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  <a:latin typeface="Algerian" panose="04020705040A02060702" pitchFamily="82" charset="0"/>
              </a:rPr>
              <a:t>WAYS OF SUPPLEMENTING INCOME</a:t>
            </a:r>
            <a:endParaRPr lang="en-IN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9CDACF5-0308-012D-8AE4-734A74A40D18}"/>
              </a:ext>
            </a:extLst>
          </p:cNvPr>
          <p:cNvSpPr/>
          <p:nvPr/>
        </p:nvSpPr>
        <p:spPr>
          <a:xfrm>
            <a:off x="1432802" y="1823765"/>
            <a:ext cx="2454442" cy="58054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TRAINING</a:t>
            </a:r>
            <a:endParaRPr lang="en-IN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191DBDE-1F81-8074-A797-D4431D404E58}"/>
              </a:ext>
            </a:extLst>
          </p:cNvPr>
          <p:cNvSpPr/>
          <p:nvPr/>
        </p:nvSpPr>
        <p:spPr>
          <a:xfrm>
            <a:off x="1444754" y="3058102"/>
            <a:ext cx="2454442" cy="512131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TEACHING</a:t>
            </a:r>
            <a:endParaRPr lang="en-IN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862924A-E3EA-231E-A5C7-74AD35AF6BE3}"/>
              </a:ext>
            </a:extLst>
          </p:cNvPr>
          <p:cNvSpPr/>
          <p:nvPr/>
        </p:nvSpPr>
        <p:spPr>
          <a:xfrm>
            <a:off x="1411706" y="4207884"/>
            <a:ext cx="2454442" cy="512132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REPAIRS</a:t>
            </a:r>
            <a:endParaRPr lang="en-IN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5371DA5-FD29-004C-CBA4-AF9DA2B94299}"/>
              </a:ext>
            </a:extLst>
          </p:cNvPr>
          <p:cNvSpPr/>
          <p:nvPr/>
        </p:nvSpPr>
        <p:spPr>
          <a:xfrm>
            <a:off x="1411706" y="5253519"/>
            <a:ext cx="2454442" cy="77971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SERVICES</a:t>
            </a:r>
            <a:endParaRPr lang="en-IN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0135E096-1742-6EFD-C9FE-6FCF8D96A1FE}"/>
              </a:ext>
            </a:extLst>
          </p:cNvPr>
          <p:cNvSpPr/>
          <p:nvPr/>
        </p:nvSpPr>
        <p:spPr>
          <a:xfrm>
            <a:off x="3909542" y="1871723"/>
            <a:ext cx="978408" cy="48463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6D0C40D1-3F41-1641-F08A-0F0816A40679}"/>
              </a:ext>
            </a:extLst>
          </p:cNvPr>
          <p:cNvSpPr/>
          <p:nvPr/>
        </p:nvSpPr>
        <p:spPr>
          <a:xfrm>
            <a:off x="3916883" y="3063966"/>
            <a:ext cx="978408" cy="48463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98B87F0B-23D8-D753-3AC1-FA16CF57D929}"/>
              </a:ext>
            </a:extLst>
          </p:cNvPr>
          <p:cNvSpPr/>
          <p:nvPr/>
        </p:nvSpPr>
        <p:spPr>
          <a:xfrm>
            <a:off x="3899196" y="4221634"/>
            <a:ext cx="978408" cy="484632"/>
          </a:xfrm>
          <a:prstGeom prst="rightArrow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BC376863-7810-0D29-C04E-C51C321F63C8}"/>
              </a:ext>
            </a:extLst>
          </p:cNvPr>
          <p:cNvSpPr/>
          <p:nvPr/>
        </p:nvSpPr>
        <p:spPr>
          <a:xfrm>
            <a:off x="3866148" y="5429691"/>
            <a:ext cx="978408" cy="48463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09C459-1F0F-1BFC-E5CA-D5D2C2B397E2}"/>
              </a:ext>
            </a:extLst>
          </p:cNvPr>
          <p:cNvSpPr/>
          <p:nvPr/>
        </p:nvSpPr>
        <p:spPr>
          <a:xfrm>
            <a:off x="4877604" y="1602236"/>
            <a:ext cx="4582908" cy="106178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Hosting Seminar and workshops</a:t>
            </a:r>
          </a:p>
          <a:p>
            <a:pPr algn="ctr"/>
            <a:r>
              <a:rPr lang="en-IN" dirty="0"/>
              <a:t>Sports activities,</a:t>
            </a:r>
          </a:p>
          <a:p>
            <a:pPr algn="ctr"/>
            <a:r>
              <a:rPr lang="en-IN" dirty="0"/>
              <a:t>Cosmetics, Yoga &amp; allied therapy courses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C3D31B-EDB0-0B22-33FC-3284DF7547AC}"/>
              </a:ext>
            </a:extLst>
          </p:cNvPr>
          <p:cNvSpPr/>
          <p:nvPr/>
        </p:nvSpPr>
        <p:spPr>
          <a:xfrm>
            <a:off x="4865652" y="5321456"/>
            <a:ext cx="4549860" cy="137195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Hair salon and  Beauty </a:t>
            </a:r>
            <a:r>
              <a:rPr lang="en-US" dirty="0" err="1"/>
              <a:t>parlours</a:t>
            </a:r>
            <a:r>
              <a:rPr lang="en-US" dirty="0"/>
              <a:t>,</a:t>
            </a:r>
          </a:p>
          <a:p>
            <a:pPr algn="ctr"/>
            <a:r>
              <a:rPr lang="en-US" dirty="0"/>
              <a:t> Massage centers,</a:t>
            </a:r>
          </a:p>
          <a:p>
            <a:pPr algn="ctr"/>
            <a:r>
              <a:rPr lang="en-US" dirty="0"/>
              <a:t>Fitness training, Child care and </a:t>
            </a:r>
          </a:p>
          <a:p>
            <a:pPr algn="ctr"/>
            <a:r>
              <a:rPr lang="en-US" dirty="0"/>
              <a:t>Elderly care services,</a:t>
            </a:r>
          </a:p>
          <a:p>
            <a:pPr algn="ctr"/>
            <a:r>
              <a:rPr lang="en-US" dirty="0"/>
              <a:t>Pet care and Grooming</a:t>
            </a:r>
            <a:endParaRPr lang="en-IN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9F22EC-D0D1-2690-0E4B-AF1D9009152E}"/>
              </a:ext>
            </a:extLst>
          </p:cNvPr>
          <p:cNvSpPr/>
          <p:nvPr/>
        </p:nvSpPr>
        <p:spPr>
          <a:xfrm>
            <a:off x="4844556" y="3945479"/>
            <a:ext cx="4593254" cy="117141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Plumbing ,Electrical and</a:t>
            </a:r>
          </a:p>
          <a:p>
            <a:pPr algn="ctr"/>
            <a:r>
              <a:rPr lang="en-US" dirty="0"/>
              <a:t> electronic devices repairs, </a:t>
            </a:r>
          </a:p>
          <a:p>
            <a:pPr algn="ctr"/>
            <a:r>
              <a:rPr lang="en-US" dirty="0"/>
              <a:t>mobile and laptop services</a:t>
            </a:r>
            <a:endParaRPr lang="en-IN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EEC1DD-E829-68A2-43B0-58C43BB0847D}"/>
              </a:ext>
            </a:extLst>
          </p:cNvPr>
          <p:cNvSpPr/>
          <p:nvPr/>
        </p:nvSpPr>
        <p:spPr>
          <a:xfrm>
            <a:off x="4877604" y="2811793"/>
            <a:ext cx="4582908" cy="100017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Language classes</a:t>
            </a:r>
          </a:p>
          <a:p>
            <a:pPr algn="ctr"/>
            <a:r>
              <a:rPr lang="en-US" dirty="0"/>
              <a:t>Music ,dance and art classes</a:t>
            </a:r>
          </a:p>
          <a:p>
            <a:pPr algn="ctr"/>
            <a:r>
              <a:rPr lang="en-US" dirty="0"/>
              <a:t>Typing and computer classes</a:t>
            </a:r>
          </a:p>
          <a:p>
            <a:pPr algn="ctr"/>
            <a:r>
              <a:rPr lang="en-US" dirty="0"/>
              <a:t>Online Teaching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76688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3957</TotalTime>
  <Words>491</Words>
  <Application>Microsoft Office PowerPoint</Application>
  <PresentationFormat>Widescreen</PresentationFormat>
  <Paragraphs>95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Algerian</vt:lpstr>
      <vt:lpstr>Arial</vt:lpstr>
      <vt:lpstr>Calibri</vt:lpstr>
      <vt:lpstr>Calibri Light</vt:lpstr>
      <vt:lpstr>Forte</vt:lpstr>
      <vt:lpstr>Freestyle Script</vt:lpstr>
      <vt:lpstr>Times New Roman</vt:lpstr>
      <vt:lpstr>Office Theme</vt:lpstr>
      <vt:lpstr>JAWAHAR VIDYALAYA SENIOR SECONDARY SCHOOL ASHOK NAGAR,CHENNAI  FINANCIAL LITERACY COURSE  FINANCIAL ASSETS  &amp; INCOME   CLASS:IX                                 SESSION II</vt:lpstr>
      <vt:lpstr>             FINANCIAL ASSETS</vt:lpstr>
      <vt:lpstr>                  Income:Definitions</vt:lpstr>
      <vt:lpstr>INCOME: DEFINITIONS</vt:lpstr>
      <vt:lpstr>             Income:Definitions  Regular income within a specific amount of time following the end of a pay period.(Weekly, monthly or annually) for children: pocket money, for employee: Salary, for retiree: Pension Supplemental income  money  earn in addition to our regular paycheck Income Management: Planning and controlling the income and the sources of income </vt:lpstr>
      <vt:lpstr>SOURCES OF INCOME FOR STUDENTS</vt:lpstr>
      <vt:lpstr>WHY SUPPLEMENTING INCOME???</vt:lpstr>
      <vt:lpstr>WAYS OF SUPPLEMENTING INCOME</vt:lpstr>
      <vt:lpstr>WAYS OF SUPPLEMENTING INCOME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Rahul Nandeesh Sivasankaran</dc:creator>
  <cp:lastModifiedBy>Rahul Nandeesh Sivasankaran</cp:lastModifiedBy>
  <cp:revision>116</cp:revision>
  <dcterms:created xsi:type="dcterms:W3CDTF">2024-11-10T08:58:26Z</dcterms:created>
  <dcterms:modified xsi:type="dcterms:W3CDTF">2024-11-22T18:50:38Z</dcterms:modified>
</cp:coreProperties>
</file>